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28"/>
  </p:notesMasterIdLst>
  <p:sldIdLst>
    <p:sldId id="256" r:id="rId2"/>
    <p:sldId id="257" r:id="rId3"/>
    <p:sldId id="261" r:id="rId4"/>
    <p:sldId id="258" r:id="rId5"/>
    <p:sldId id="259" r:id="rId6"/>
    <p:sldId id="260" r:id="rId7"/>
    <p:sldId id="262" r:id="rId8"/>
    <p:sldId id="275" r:id="rId9"/>
    <p:sldId id="264" r:id="rId10"/>
    <p:sldId id="263" r:id="rId11"/>
    <p:sldId id="281" r:id="rId12"/>
    <p:sldId id="276" r:id="rId13"/>
    <p:sldId id="266" r:id="rId14"/>
    <p:sldId id="267" r:id="rId15"/>
    <p:sldId id="268" r:id="rId16"/>
    <p:sldId id="269" r:id="rId17"/>
    <p:sldId id="270" r:id="rId18"/>
    <p:sldId id="271" r:id="rId19"/>
    <p:sldId id="272" r:id="rId20"/>
    <p:sldId id="277" r:id="rId21"/>
    <p:sldId id="273" r:id="rId22"/>
    <p:sldId id="280" r:id="rId23"/>
    <p:sldId id="279" r:id="rId24"/>
    <p:sldId id="265" r:id="rId25"/>
    <p:sldId id="274"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177"/>
  </p:normalViewPr>
  <p:slideViewPr>
    <p:cSldViewPr snapToGrid="0" snapToObjects="1">
      <p:cViewPr varScale="1">
        <p:scale>
          <a:sx n="90" d="100"/>
          <a:sy n="90" d="100"/>
        </p:scale>
        <p:origin x="19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653A3-D875-B140-BE72-797C32042D19}"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5AE8A-B2FF-5D40-B8FF-A1B2F6E05A3B}" type="slidenum">
              <a:rPr lang="en-US" smtClean="0"/>
              <a:t>‹#›</a:t>
            </a:fld>
            <a:endParaRPr lang="en-US"/>
          </a:p>
        </p:txBody>
      </p:sp>
    </p:spTree>
    <p:extLst>
      <p:ext uri="{BB962C8B-B14F-4D97-AF65-F5344CB8AC3E}">
        <p14:creationId xmlns:p14="http://schemas.microsoft.com/office/powerpoint/2010/main" val="91083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“Over the past several years, the Partnership for Integrating Computation into Undergraduate Physics (PICUP) has curated a collection of materials to help instructors add in computational modeling to their courses. I’ll discuss the various resources and how you can contribute to the community.”</a:t>
            </a:r>
          </a:p>
          <a:p>
            <a:endParaRPr lang="en-US" dirty="0"/>
          </a:p>
          <a:p>
            <a:r>
              <a:rPr lang="en-US" dirty="0"/>
              <a:t>Todd Zimmerman</a:t>
            </a:r>
          </a:p>
          <a:p>
            <a:r>
              <a:rPr lang="en-US" dirty="0"/>
              <a:t>Editor-in-Chief of the PICUP Collection</a:t>
            </a:r>
          </a:p>
          <a:p>
            <a:endParaRPr lang="en-US" dirty="0"/>
          </a:p>
          <a:p>
            <a:r>
              <a:rPr lang="en-US" dirty="0"/>
              <a:t>My goal in this talk is to give some perspective of how far PICUP has come in integration computational modeling into the physics curriculum and to point out directions we might go.</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1</a:t>
            </a:fld>
            <a:endParaRPr lang="en-US"/>
          </a:p>
        </p:txBody>
      </p:sp>
    </p:spTree>
    <p:extLst>
      <p:ext uri="{BB962C8B-B14F-4D97-AF65-F5344CB8AC3E}">
        <p14:creationId xmlns:p14="http://schemas.microsoft.com/office/powerpoint/2010/main" val="415850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a few sentences discussing physics concepts and computational approach</a:t>
            </a:r>
          </a:p>
          <a:p>
            <a:endParaRPr lang="en-US" dirty="0"/>
          </a:p>
          <a:p>
            <a:r>
              <a:rPr lang="en-US" dirty="0"/>
              <a:t>Learning objectives, tied to specific exercise</a:t>
            </a:r>
          </a:p>
          <a:p>
            <a:endParaRPr lang="en-US" dirty="0"/>
          </a:p>
          <a:p>
            <a:r>
              <a:rPr lang="en-US" dirty="0"/>
              <a:t>Guide providing tips to instructor</a:t>
            </a:r>
          </a:p>
          <a:p>
            <a:r>
              <a:rPr lang="en-US" dirty="0"/>
              <a:t>Theory giving required background knowledge</a:t>
            </a:r>
          </a:p>
          <a:p>
            <a:endParaRPr lang="en-US" dirty="0"/>
          </a:p>
          <a:p>
            <a:r>
              <a:rPr lang="en-US" dirty="0"/>
              <a:t>Exercises themselves</a:t>
            </a:r>
          </a:p>
          <a:p>
            <a:endParaRPr lang="en-US" dirty="0"/>
          </a:p>
          <a:p>
            <a:r>
              <a:rPr lang="en-US" dirty="0"/>
              <a:t>Solutions</a:t>
            </a:r>
          </a:p>
          <a:p>
            <a:endParaRPr lang="en-US" dirty="0"/>
          </a:p>
          <a:p>
            <a:r>
              <a:rPr lang="en-US" dirty="0"/>
              <a:t>Most importantly, code templates for students and completed code for instructors in at least one programming language</a:t>
            </a:r>
          </a:p>
          <a:p>
            <a:endParaRPr lang="en-US" dirty="0"/>
          </a:p>
          <a:p>
            <a:r>
              <a:rPr lang="en-US" dirty="0"/>
              <a:t>Stress our peer-review goal is to help authors get ES to the point of publication, not accept/reject</a:t>
            </a:r>
          </a:p>
          <a:p>
            <a:endParaRPr lang="en-US" dirty="0"/>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10</a:t>
            </a:fld>
            <a:endParaRPr lang="en-US"/>
          </a:p>
        </p:txBody>
      </p:sp>
    </p:spTree>
    <p:extLst>
      <p:ext uri="{BB962C8B-B14F-4D97-AF65-F5344CB8AC3E}">
        <p14:creationId xmlns:p14="http://schemas.microsoft.com/office/powerpoint/2010/main" val="1240943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Proud of peer review system we’ve compiled</a:t>
            </a:r>
          </a:p>
          <a:p>
            <a:endParaRPr lang="en-US" dirty="0"/>
          </a:p>
          <a:p>
            <a:r>
              <a:rPr lang="en-US" dirty="0"/>
              <a:t>Don’t know if this is useful to you but a lot of effort and continual improvements to process occurs out of sight.</a:t>
            </a:r>
          </a:p>
        </p:txBody>
      </p:sp>
      <p:sp>
        <p:nvSpPr>
          <p:cNvPr id="4" name="Slide Number Placeholder 3"/>
          <p:cNvSpPr>
            <a:spLocks noGrp="1"/>
          </p:cNvSpPr>
          <p:nvPr>
            <p:ph type="sldNum" sz="quarter" idx="5"/>
          </p:nvPr>
        </p:nvSpPr>
        <p:spPr/>
        <p:txBody>
          <a:bodyPr/>
          <a:lstStyle/>
          <a:p>
            <a:fld id="{B105AE8A-B2FF-5D40-B8FF-A1B2F6E05A3B}" type="slidenum">
              <a:rPr lang="en-US" smtClean="0"/>
              <a:t>11</a:t>
            </a:fld>
            <a:endParaRPr lang="en-US"/>
          </a:p>
        </p:txBody>
      </p:sp>
    </p:spTree>
    <p:extLst>
      <p:ext uri="{BB962C8B-B14F-4D97-AF65-F5344CB8AC3E}">
        <p14:creationId xmlns:p14="http://schemas.microsoft.com/office/powerpoint/2010/main" val="271610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is complete set of curricular material</a:t>
            </a:r>
          </a:p>
          <a:p>
            <a:r>
              <a:rPr lang="en-US" dirty="0"/>
              <a:t>Could be run in class “as is”</a:t>
            </a:r>
          </a:p>
          <a:p>
            <a:endParaRPr lang="en-US" dirty="0"/>
          </a:p>
          <a:p>
            <a:r>
              <a:rPr lang="en-US" dirty="0"/>
              <a:t>Knowing physicists, they won’t so make it easy to modify</a:t>
            </a:r>
          </a:p>
          <a:p>
            <a:r>
              <a:rPr lang="en-US" dirty="0"/>
              <a:t>Download text files to make changes</a:t>
            </a:r>
          </a:p>
          <a:p>
            <a:r>
              <a:rPr lang="en-US" dirty="0"/>
              <a:t>Share variants</a:t>
            </a:r>
          </a:p>
          <a:p>
            <a:r>
              <a:rPr lang="en-US" dirty="0"/>
              <a:t>Strive for ES to not depend on specific language or platform – only templates and solution code language specific</a:t>
            </a:r>
          </a:p>
          <a:p>
            <a:endParaRPr lang="en-US" dirty="0"/>
          </a:p>
          <a:p>
            <a:r>
              <a:rPr lang="en-US" dirty="0"/>
              <a:t>As mentioned everything is peer reviewed. </a:t>
            </a:r>
          </a:p>
          <a:p>
            <a:r>
              <a:rPr lang="en-US" dirty="0"/>
              <a:t>This sets us apart from other repositories</a:t>
            </a:r>
          </a:p>
        </p:txBody>
      </p:sp>
      <p:sp>
        <p:nvSpPr>
          <p:cNvPr id="4" name="Slide Number Placeholder 3"/>
          <p:cNvSpPr>
            <a:spLocks noGrp="1"/>
          </p:cNvSpPr>
          <p:nvPr>
            <p:ph type="sldNum" sz="quarter" idx="5"/>
          </p:nvPr>
        </p:nvSpPr>
        <p:spPr/>
        <p:txBody>
          <a:bodyPr/>
          <a:lstStyle/>
          <a:p>
            <a:fld id="{B105AE8A-B2FF-5D40-B8FF-A1B2F6E05A3B}" type="slidenum">
              <a:rPr lang="en-US" smtClean="0"/>
              <a:t>12</a:t>
            </a:fld>
            <a:endParaRPr lang="en-US"/>
          </a:p>
        </p:txBody>
      </p:sp>
    </p:spTree>
    <p:extLst>
      <p:ext uri="{BB962C8B-B14F-4D97-AF65-F5344CB8AC3E}">
        <p14:creationId xmlns:p14="http://schemas.microsoft.com/office/powerpoint/2010/main" val="160942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feature is multiple authors for ES</a:t>
            </a:r>
          </a:p>
          <a:p>
            <a:r>
              <a:rPr lang="en-US" dirty="0"/>
              <a:t>Including students</a:t>
            </a:r>
          </a:p>
          <a:p>
            <a:endParaRPr lang="en-US" dirty="0"/>
          </a:p>
          <a:p>
            <a:r>
              <a:rPr lang="en-US" dirty="0"/>
              <a:t>Students register using non-faculty verification tab on registration page</a:t>
            </a:r>
          </a:p>
        </p:txBody>
      </p:sp>
      <p:sp>
        <p:nvSpPr>
          <p:cNvPr id="4" name="Slide Number Placeholder 3"/>
          <p:cNvSpPr>
            <a:spLocks noGrp="1"/>
          </p:cNvSpPr>
          <p:nvPr>
            <p:ph type="sldNum" sz="quarter" idx="5"/>
          </p:nvPr>
        </p:nvSpPr>
        <p:spPr/>
        <p:txBody>
          <a:bodyPr/>
          <a:lstStyle/>
          <a:p>
            <a:fld id="{B105AE8A-B2FF-5D40-B8FF-A1B2F6E05A3B}" type="slidenum">
              <a:rPr lang="en-US" smtClean="0"/>
              <a:t>13</a:t>
            </a:fld>
            <a:endParaRPr lang="en-US"/>
          </a:p>
        </p:txBody>
      </p:sp>
    </p:spTree>
    <p:extLst>
      <p:ext uri="{BB962C8B-B14F-4D97-AF65-F5344CB8AC3E}">
        <p14:creationId xmlns:p14="http://schemas.microsoft.com/office/powerpoint/2010/main" val="4133388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can have experimental components.</a:t>
            </a:r>
          </a:p>
          <a:p>
            <a:r>
              <a:rPr lang="en-US" dirty="0"/>
              <a:t>Experiment tab only shows up for those activities so not well known</a:t>
            </a:r>
          </a:p>
          <a:p>
            <a:endParaRPr lang="en-US" dirty="0"/>
          </a:p>
          <a:p>
            <a:r>
              <a:rPr lang="en-US" dirty="0"/>
              <a:t>Don’t have a lot of these yet but hope to get more</a:t>
            </a:r>
          </a:p>
        </p:txBody>
      </p:sp>
      <p:sp>
        <p:nvSpPr>
          <p:cNvPr id="4" name="Slide Number Placeholder 3"/>
          <p:cNvSpPr>
            <a:spLocks noGrp="1"/>
          </p:cNvSpPr>
          <p:nvPr>
            <p:ph type="sldNum" sz="quarter" idx="5"/>
          </p:nvPr>
        </p:nvSpPr>
        <p:spPr/>
        <p:txBody>
          <a:bodyPr/>
          <a:lstStyle/>
          <a:p>
            <a:fld id="{B105AE8A-B2FF-5D40-B8FF-A1B2F6E05A3B}" type="slidenum">
              <a:rPr lang="en-US" smtClean="0"/>
              <a:t>14</a:t>
            </a:fld>
            <a:endParaRPr lang="en-US"/>
          </a:p>
        </p:txBody>
      </p:sp>
    </p:spTree>
    <p:extLst>
      <p:ext uri="{BB962C8B-B14F-4D97-AF65-F5344CB8AC3E}">
        <p14:creationId xmlns:p14="http://schemas.microsoft.com/office/powerpoint/2010/main" val="118469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can include 3d printer files like STL files</a:t>
            </a:r>
          </a:p>
          <a:p>
            <a:endParaRPr lang="en-US" dirty="0"/>
          </a:p>
          <a:p>
            <a:r>
              <a:rPr lang="en-US" dirty="0"/>
              <a:t>The 3D printed labs include experiments</a:t>
            </a:r>
          </a:p>
        </p:txBody>
      </p:sp>
      <p:sp>
        <p:nvSpPr>
          <p:cNvPr id="4" name="Slide Number Placeholder 3"/>
          <p:cNvSpPr>
            <a:spLocks noGrp="1"/>
          </p:cNvSpPr>
          <p:nvPr>
            <p:ph type="sldNum" sz="quarter" idx="5"/>
          </p:nvPr>
        </p:nvSpPr>
        <p:spPr/>
        <p:txBody>
          <a:bodyPr/>
          <a:lstStyle/>
          <a:p>
            <a:fld id="{B105AE8A-B2FF-5D40-B8FF-A1B2F6E05A3B}" type="slidenum">
              <a:rPr lang="en-US" smtClean="0"/>
              <a:t>15</a:t>
            </a:fld>
            <a:endParaRPr lang="en-US"/>
          </a:p>
        </p:txBody>
      </p:sp>
    </p:spTree>
    <p:extLst>
      <p:ext uri="{BB962C8B-B14F-4D97-AF65-F5344CB8AC3E}">
        <p14:creationId xmlns:p14="http://schemas.microsoft.com/office/powerpoint/2010/main" val="258511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Errata tab so anyone who finds typos or issues can alert us</a:t>
            </a:r>
          </a:p>
        </p:txBody>
      </p:sp>
      <p:sp>
        <p:nvSpPr>
          <p:cNvPr id="4" name="Slide Number Placeholder 3"/>
          <p:cNvSpPr>
            <a:spLocks noGrp="1"/>
          </p:cNvSpPr>
          <p:nvPr>
            <p:ph type="sldNum" sz="quarter" idx="5"/>
          </p:nvPr>
        </p:nvSpPr>
        <p:spPr/>
        <p:txBody>
          <a:bodyPr/>
          <a:lstStyle/>
          <a:p>
            <a:fld id="{B105AE8A-B2FF-5D40-B8FF-A1B2F6E05A3B}" type="slidenum">
              <a:rPr lang="en-US" smtClean="0"/>
              <a:t>16</a:t>
            </a:fld>
            <a:endParaRPr lang="en-US"/>
          </a:p>
        </p:txBody>
      </p:sp>
    </p:spTree>
    <p:extLst>
      <p:ext uri="{BB962C8B-B14F-4D97-AF65-F5344CB8AC3E}">
        <p14:creationId xmlns:p14="http://schemas.microsoft.com/office/powerpoint/2010/main" val="286823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provide a fixed pointer to a set of digital information</a:t>
            </a:r>
          </a:p>
          <a:p>
            <a:endParaRPr lang="en-US" dirty="0"/>
          </a:p>
          <a:p>
            <a:r>
              <a:rPr lang="en-US" dirty="0"/>
              <a:t>Commonly used with digital journals</a:t>
            </a:r>
          </a:p>
          <a:p>
            <a:endParaRPr lang="en-US" dirty="0"/>
          </a:p>
          <a:p>
            <a:r>
              <a:rPr lang="en-US" dirty="0"/>
              <a:t>Hope this will provide a little more legitimacy for authors who want to include ES in hiring, retention, tenure or promotion documents</a:t>
            </a:r>
          </a:p>
          <a:p>
            <a:endParaRPr lang="en-US" dirty="0"/>
          </a:p>
          <a:p>
            <a:r>
              <a:rPr lang="en-US" dirty="0"/>
              <a:t>All ES now have DOIs</a:t>
            </a:r>
          </a:p>
        </p:txBody>
      </p:sp>
      <p:sp>
        <p:nvSpPr>
          <p:cNvPr id="4" name="Slide Number Placeholder 3"/>
          <p:cNvSpPr>
            <a:spLocks noGrp="1"/>
          </p:cNvSpPr>
          <p:nvPr>
            <p:ph type="sldNum" sz="quarter" idx="5"/>
          </p:nvPr>
        </p:nvSpPr>
        <p:spPr/>
        <p:txBody>
          <a:bodyPr/>
          <a:lstStyle/>
          <a:p>
            <a:fld id="{B105AE8A-B2FF-5D40-B8FF-A1B2F6E05A3B}" type="slidenum">
              <a:rPr lang="en-US" smtClean="0"/>
              <a:t>17</a:t>
            </a:fld>
            <a:endParaRPr lang="en-US"/>
          </a:p>
        </p:txBody>
      </p:sp>
    </p:spTree>
    <p:extLst>
      <p:ext uri="{BB962C8B-B14F-4D97-AF65-F5344CB8AC3E}">
        <p14:creationId xmlns:p14="http://schemas.microsoft.com/office/powerpoint/2010/main" val="41873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Resources like a textbook chapter on numerical integration methods</a:t>
            </a:r>
          </a:p>
          <a:p>
            <a:r>
              <a:rPr lang="en-US" dirty="0"/>
              <a:t>Now includes the capstone report</a:t>
            </a:r>
          </a:p>
          <a:p>
            <a:endParaRPr lang="en-US" dirty="0"/>
          </a:p>
          <a:p>
            <a:r>
              <a:rPr lang="en-US" dirty="0"/>
              <a:t>Practices are posts about things people have tried in their classes</a:t>
            </a:r>
          </a:p>
          <a:p>
            <a:r>
              <a:rPr lang="en-US" dirty="0"/>
              <a:t>Things that worked or didn’t work</a:t>
            </a:r>
          </a:p>
          <a:p>
            <a:r>
              <a:rPr lang="en-US" dirty="0"/>
              <a:t>Other resources people might find useful</a:t>
            </a:r>
          </a:p>
          <a:p>
            <a:endParaRPr lang="en-US" dirty="0"/>
          </a:p>
          <a:p>
            <a:r>
              <a:rPr lang="en-US" dirty="0"/>
              <a:t>BTW We are always looking for more posts.  If you have something interesting you might like to share email me</a:t>
            </a:r>
          </a:p>
        </p:txBody>
      </p:sp>
      <p:sp>
        <p:nvSpPr>
          <p:cNvPr id="4" name="Slide Number Placeholder 3"/>
          <p:cNvSpPr>
            <a:spLocks noGrp="1"/>
          </p:cNvSpPr>
          <p:nvPr>
            <p:ph type="sldNum" sz="quarter" idx="5"/>
          </p:nvPr>
        </p:nvSpPr>
        <p:spPr/>
        <p:txBody>
          <a:bodyPr/>
          <a:lstStyle/>
          <a:p>
            <a:fld id="{B105AE8A-B2FF-5D40-B8FF-A1B2F6E05A3B}" type="slidenum">
              <a:rPr lang="en-US" smtClean="0"/>
              <a:t>18</a:t>
            </a:fld>
            <a:endParaRPr lang="en-US"/>
          </a:p>
        </p:txBody>
      </p:sp>
    </p:spTree>
    <p:extLst>
      <p:ext uri="{BB962C8B-B14F-4D97-AF65-F5344CB8AC3E}">
        <p14:creationId xmlns:p14="http://schemas.microsoft.com/office/powerpoint/2010/main" val="394622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tab has link to sign up for Slack as well as previous synchronous webinars</a:t>
            </a:r>
          </a:p>
          <a:p>
            <a:r>
              <a:rPr lang="en-US" dirty="0"/>
              <a:t>Webinars are held </a:t>
            </a:r>
            <a:r>
              <a:rPr lang="en-US" dirty="0" err="1"/>
              <a:t>montlyish</a:t>
            </a:r>
            <a:r>
              <a:rPr lang="en-US" dirty="0"/>
              <a:t> during school year and provide a showcase of things people have tried in classes and also chance to connect with </a:t>
            </a:r>
            <a:r>
              <a:rPr lang="en-US" dirty="0" err="1"/>
              <a:t>picupers</a:t>
            </a:r>
            <a:endParaRPr lang="en-US" dirty="0"/>
          </a:p>
          <a:p>
            <a:r>
              <a:rPr lang="en-US" dirty="0"/>
              <a:t>Now have DOIs</a:t>
            </a:r>
          </a:p>
        </p:txBody>
      </p:sp>
      <p:sp>
        <p:nvSpPr>
          <p:cNvPr id="4" name="Slide Number Placeholder 3"/>
          <p:cNvSpPr>
            <a:spLocks noGrp="1"/>
          </p:cNvSpPr>
          <p:nvPr>
            <p:ph type="sldNum" sz="quarter" idx="5"/>
          </p:nvPr>
        </p:nvSpPr>
        <p:spPr/>
        <p:txBody>
          <a:bodyPr/>
          <a:lstStyle/>
          <a:p>
            <a:fld id="{B105AE8A-B2FF-5D40-B8FF-A1B2F6E05A3B}" type="slidenum">
              <a:rPr lang="en-US" smtClean="0"/>
              <a:t>19</a:t>
            </a:fld>
            <a:endParaRPr lang="en-US"/>
          </a:p>
        </p:txBody>
      </p:sp>
    </p:spTree>
    <p:extLst>
      <p:ext uri="{BB962C8B-B14F-4D97-AF65-F5344CB8AC3E}">
        <p14:creationId xmlns:p14="http://schemas.microsoft.com/office/powerpoint/2010/main" val="315288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a:t>
            </a:r>
          </a:p>
          <a:p>
            <a:r>
              <a:rPr lang="en-US" dirty="0"/>
              <a:t>Undergrad at Lawrence</a:t>
            </a:r>
          </a:p>
          <a:p>
            <a:r>
              <a:rPr lang="en-US" dirty="0"/>
              <a:t>2</a:t>
            </a:r>
            <a:r>
              <a:rPr lang="en-US" baseline="30000" dirty="0"/>
              <a:t>nd</a:t>
            </a:r>
            <a:r>
              <a:rPr lang="en-US" dirty="0"/>
              <a:t> class to benefit from computational physics suite create by David Cook</a:t>
            </a:r>
          </a:p>
          <a:p>
            <a:r>
              <a:rPr lang="en-US" dirty="0"/>
              <a:t>Grew up thinking computation was normal part of curriculum</a:t>
            </a:r>
          </a:p>
          <a:p>
            <a:endParaRPr lang="en-US" dirty="0"/>
          </a:p>
          <a:p>
            <a:r>
              <a:rPr lang="en-US" dirty="0"/>
              <a:t>Started teaching and realized not everyone did it that way</a:t>
            </a:r>
          </a:p>
          <a:p>
            <a:r>
              <a:rPr lang="en-US" dirty="0"/>
              <a:t>Instructors thought I was crazy for teaching CS in physics</a:t>
            </a:r>
          </a:p>
          <a:p>
            <a:endParaRPr lang="en-US" dirty="0"/>
          </a:p>
          <a:p>
            <a:r>
              <a:rPr lang="en-US" dirty="0"/>
              <a:t>First heard about PICUP at 2016 Global Physics Department</a:t>
            </a:r>
          </a:p>
          <a:p>
            <a:r>
              <a:rPr lang="en-US" dirty="0"/>
              <a:t>Applied for FDW before finished video</a:t>
            </a:r>
          </a:p>
          <a:p>
            <a:endParaRPr lang="en-US" dirty="0"/>
          </a:p>
          <a:p>
            <a:r>
              <a:rPr lang="en-US" dirty="0"/>
              <a:t>At FDW realized I had found a place I belonged</a:t>
            </a:r>
          </a:p>
          <a:p>
            <a:r>
              <a:rPr lang="en-US" dirty="0"/>
              <a:t>People there saw not just potential of computation but the fundamental need to include computation in undergrad curriculum</a:t>
            </a:r>
          </a:p>
          <a:p>
            <a:endParaRPr lang="en-US" dirty="0"/>
          </a:p>
          <a:p>
            <a:r>
              <a:rPr lang="en-US" dirty="0"/>
              <a:t>Ring-side seat over past several years watching community grow</a:t>
            </a:r>
          </a:p>
          <a:p>
            <a:r>
              <a:rPr lang="en-US" dirty="0"/>
              <a:t>Watching resources to lower barrier grow</a:t>
            </a:r>
          </a:p>
          <a:p>
            <a:endParaRPr lang="en-US" dirty="0"/>
          </a:p>
          <a:p>
            <a:r>
              <a:rPr lang="en-US" dirty="0"/>
              <a:t>Mission</a:t>
            </a:r>
          </a:p>
          <a:p>
            <a:r>
              <a:rPr lang="en-US" dirty="0"/>
              <a:t>Focus on resources</a:t>
            </a:r>
          </a:p>
        </p:txBody>
      </p:sp>
      <p:sp>
        <p:nvSpPr>
          <p:cNvPr id="4" name="Slide Number Placeholder 3"/>
          <p:cNvSpPr>
            <a:spLocks noGrp="1"/>
          </p:cNvSpPr>
          <p:nvPr>
            <p:ph type="sldNum" sz="quarter" idx="5"/>
          </p:nvPr>
        </p:nvSpPr>
        <p:spPr/>
        <p:txBody>
          <a:bodyPr/>
          <a:lstStyle/>
          <a:p>
            <a:fld id="{B105AE8A-B2FF-5D40-B8FF-A1B2F6E05A3B}" type="slidenum">
              <a:rPr lang="en-US" smtClean="0"/>
              <a:t>2</a:t>
            </a:fld>
            <a:endParaRPr lang="en-US"/>
          </a:p>
        </p:txBody>
      </p:sp>
    </p:spTree>
    <p:extLst>
      <p:ext uri="{BB962C8B-B14F-4D97-AF65-F5344CB8AC3E}">
        <p14:creationId xmlns:p14="http://schemas.microsoft.com/office/powerpoint/2010/main" val="221070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entire site</a:t>
            </a:r>
          </a:p>
          <a:p>
            <a:r>
              <a:rPr lang="en-US" dirty="0"/>
              <a:t>I used to use Google to find things on site but now can search through…</a:t>
            </a:r>
          </a:p>
        </p:txBody>
      </p:sp>
      <p:sp>
        <p:nvSpPr>
          <p:cNvPr id="4" name="Slide Number Placeholder 3"/>
          <p:cNvSpPr>
            <a:spLocks noGrp="1"/>
          </p:cNvSpPr>
          <p:nvPr>
            <p:ph type="sldNum" sz="quarter" idx="5"/>
          </p:nvPr>
        </p:nvSpPr>
        <p:spPr/>
        <p:txBody>
          <a:bodyPr/>
          <a:lstStyle/>
          <a:p>
            <a:fld id="{B105AE8A-B2FF-5D40-B8FF-A1B2F6E05A3B}" type="slidenum">
              <a:rPr lang="en-US" smtClean="0"/>
              <a:t>20</a:t>
            </a:fld>
            <a:endParaRPr lang="en-US"/>
          </a:p>
        </p:txBody>
      </p:sp>
    </p:spTree>
    <p:extLst>
      <p:ext uri="{BB962C8B-B14F-4D97-AF65-F5344CB8AC3E}">
        <p14:creationId xmlns:p14="http://schemas.microsoft.com/office/powerpoint/2010/main" val="20661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upcoming workshop</a:t>
            </a:r>
          </a:p>
          <a:p>
            <a:r>
              <a:rPr lang="en-US" dirty="0"/>
              <a:t>Third annual Summer Virtual Workshop</a:t>
            </a:r>
          </a:p>
          <a:p>
            <a:r>
              <a:rPr lang="en-US" dirty="0"/>
              <a:t>Getting started sign up</a:t>
            </a:r>
          </a:p>
          <a:p>
            <a:r>
              <a:rPr lang="en-US" dirty="0"/>
              <a:t>Encourage colleagues to sign up</a:t>
            </a:r>
          </a:p>
          <a:p>
            <a:r>
              <a:rPr lang="en-US" dirty="0"/>
              <a:t>Great way to attain department-wide integration is have colleague attend workshop</a:t>
            </a:r>
          </a:p>
          <a:p>
            <a:endParaRPr lang="en-US" dirty="0"/>
          </a:p>
          <a:p>
            <a:r>
              <a:rPr lang="en-US" dirty="0"/>
              <a:t>Questions about FDW</a:t>
            </a:r>
          </a:p>
          <a:p>
            <a:r>
              <a:rPr lang="en-US" dirty="0"/>
              <a:t>Currently working on a grant submission.  Hope to have in-person workshops in the not too distant future.</a:t>
            </a:r>
          </a:p>
        </p:txBody>
      </p:sp>
      <p:sp>
        <p:nvSpPr>
          <p:cNvPr id="4" name="Slide Number Placeholder 3"/>
          <p:cNvSpPr>
            <a:spLocks noGrp="1"/>
          </p:cNvSpPr>
          <p:nvPr>
            <p:ph type="sldNum" sz="quarter" idx="5"/>
          </p:nvPr>
        </p:nvSpPr>
        <p:spPr/>
        <p:txBody>
          <a:bodyPr/>
          <a:lstStyle/>
          <a:p>
            <a:fld id="{B105AE8A-B2FF-5D40-B8FF-A1B2F6E05A3B}" type="slidenum">
              <a:rPr lang="en-US" smtClean="0"/>
              <a:t>21</a:t>
            </a:fld>
            <a:endParaRPr lang="en-US"/>
          </a:p>
        </p:txBody>
      </p:sp>
    </p:spTree>
    <p:extLst>
      <p:ext uri="{BB962C8B-B14F-4D97-AF65-F5344CB8AC3E}">
        <p14:creationId xmlns:p14="http://schemas.microsoft.com/office/powerpoint/2010/main" val="2592308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wonder what you can do</a:t>
            </a:r>
          </a:p>
        </p:txBody>
      </p:sp>
      <p:sp>
        <p:nvSpPr>
          <p:cNvPr id="4" name="Slide Number Placeholder 3"/>
          <p:cNvSpPr>
            <a:spLocks noGrp="1"/>
          </p:cNvSpPr>
          <p:nvPr>
            <p:ph type="sldNum" sz="quarter" idx="5"/>
          </p:nvPr>
        </p:nvSpPr>
        <p:spPr/>
        <p:txBody>
          <a:bodyPr/>
          <a:lstStyle/>
          <a:p>
            <a:fld id="{B105AE8A-B2FF-5D40-B8FF-A1B2F6E05A3B}" type="slidenum">
              <a:rPr lang="en-US" smtClean="0"/>
              <a:t>22</a:t>
            </a:fld>
            <a:endParaRPr lang="en-US"/>
          </a:p>
        </p:txBody>
      </p:sp>
    </p:spTree>
    <p:extLst>
      <p:ext uri="{BB962C8B-B14F-4D97-AF65-F5344CB8AC3E}">
        <p14:creationId xmlns:p14="http://schemas.microsoft.com/office/powerpoint/2010/main" val="3564305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23</a:t>
            </a:fld>
            <a:endParaRPr lang="en-US"/>
          </a:p>
        </p:txBody>
      </p:sp>
    </p:spTree>
    <p:extLst>
      <p:ext uri="{BB962C8B-B14F-4D97-AF65-F5344CB8AC3E}">
        <p14:creationId xmlns:p14="http://schemas.microsoft.com/office/powerpoint/2010/main" val="384151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3ad46cb3b_4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13ad46cb3b_4_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Log Table: By Henry Briggs - http://</a:t>
            </a:r>
            <a:r>
              <a:rPr lang="en" dirty="0" err="1"/>
              <a:t>www.pmonta.com</a:t>
            </a:r>
            <a:r>
              <a:rPr lang="en" dirty="0"/>
              <a:t>/tables/</a:t>
            </a:r>
            <a:r>
              <a:rPr lang="en" dirty="0" err="1"/>
              <a:t>logarithmorum</a:t>
            </a:r>
            <a:r>
              <a:rPr lang="en" dirty="0"/>
              <a:t>-</a:t>
            </a:r>
            <a:r>
              <a:rPr lang="en" dirty="0" err="1"/>
              <a:t>chilias</a:t>
            </a:r>
            <a:r>
              <a:rPr lang="en" dirty="0"/>
              <a:t>-prima/</a:t>
            </a:r>
            <a:r>
              <a:rPr lang="en" dirty="0" err="1"/>
              <a:t>index.html</a:t>
            </a:r>
            <a:r>
              <a:rPr lang="en" dirty="0"/>
              <a:t>, Public Domain, https://</a:t>
            </a:r>
            <a:r>
              <a:rPr lang="en" dirty="0" err="1"/>
              <a:t>commons.wikimedia.org</a:t>
            </a:r>
            <a:r>
              <a:rPr lang="en" dirty="0"/>
              <a:t>/w/</a:t>
            </a:r>
            <a:r>
              <a:rPr lang="en" dirty="0" err="1"/>
              <a:t>index.php?curid</a:t>
            </a:r>
            <a:r>
              <a:rPr lang="en" dirty="0"/>
              <a:t>=43431356</a:t>
            </a:r>
            <a:endParaRPr dirty="0"/>
          </a:p>
          <a:p>
            <a:pPr marL="0" lvl="0" indent="0" algn="l" rtl="0">
              <a:spcBef>
                <a:spcPts val="0"/>
              </a:spcBef>
              <a:spcAft>
                <a:spcPts val="0"/>
              </a:spcAft>
              <a:buNone/>
            </a:pPr>
            <a:r>
              <a:rPr lang="en" dirty="0"/>
              <a:t>Slide rule: By </a:t>
            </a:r>
            <a:r>
              <a:rPr lang="en" dirty="0" err="1"/>
              <a:t>teclasorg</a:t>
            </a:r>
            <a:r>
              <a:rPr lang="en" dirty="0"/>
              <a:t> - Flickr, CC BY-SA 2.0, https://</a:t>
            </a:r>
            <a:r>
              <a:rPr lang="en" dirty="0" err="1"/>
              <a:t>commons.wikimedia.org</a:t>
            </a:r>
            <a:r>
              <a:rPr lang="en" dirty="0"/>
              <a:t>/w/</a:t>
            </a:r>
            <a:r>
              <a:rPr lang="en" dirty="0" err="1"/>
              <a:t>index.php?curid</a:t>
            </a:r>
            <a:r>
              <a:rPr lang="en" dirty="0"/>
              <a:t>=1173203</a:t>
            </a:r>
            <a:endParaRPr dirty="0"/>
          </a:p>
          <a:p>
            <a:pPr marL="0" lvl="0" indent="0" algn="l" rtl="0">
              <a:spcBef>
                <a:spcPts val="0"/>
              </a:spcBef>
              <a:spcAft>
                <a:spcPts val="0"/>
              </a:spcAft>
              <a:buNone/>
            </a:pPr>
            <a:r>
              <a:rPr lang="en" dirty="0"/>
              <a:t>Calculator: By Rama, CC BY-SA 2.0 </a:t>
            </a:r>
            <a:r>
              <a:rPr lang="en" dirty="0" err="1"/>
              <a:t>fr</a:t>
            </a:r>
            <a:r>
              <a:rPr lang="en" dirty="0"/>
              <a:t>, https://</a:t>
            </a:r>
            <a:r>
              <a:rPr lang="en" dirty="0" err="1"/>
              <a:t>commons.wikimedia.org</a:t>
            </a:r>
            <a:r>
              <a:rPr lang="en" dirty="0"/>
              <a:t>/w/</a:t>
            </a:r>
            <a:r>
              <a:rPr lang="en" dirty="0" err="1"/>
              <a:t>index.php?curid</a:t>
            </a:r>
            <a:r>
              <a:rPr lang="en" dirty="0"/>
              <a:t>=29591429</a:t>
            </a:r>
            <a:endParaRPr dirty="0"/>
          </a:p>
          <a:p>
            <a:pPr marL="0" lvl="0" indent="0" algn="l" rtl="0">
              <a:spcBef>
                <a:spcPts val="0"/>
              </a:spcBef>
              <a:spcAft>
                <a:spcPts val="0"/>
              </a:spcAft>
              <a:buNone/>
            </a:pPr>
            <a:r>
              <a:rPr lang="en" dirty="0"/>
              <a:t>Python Logo: </a:t>
            </a:r>
            <a:r>
              <a:rPr lang="en" dirty="0" err="1"/>
              <a:t>www.python.org</a:t>
            </a:r>
            <a:r>
              <a:rPr lang="en" dirty="0"/>
              <a:t> [GPL (http://</a:t>
            </a:r>
            <a:r>
              <a:rPr lang="en" dirty="0" err="1"/>
              <a:t>www.gnu.org</a:t>
            </a:r>
            <a:r>
              <a:rPr lang="en" dirty="0"/>
              <a:t>/licenses/</a:t>
            </a:r>
            <a:r>
              <a:rPr lang="en" dirty="0" err="1"/>
              <a:t>gpl.html</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Leave you with something to mull over.</a:t>
            </a:r>
          </a:p>
          <a:p>
            <a:pPr marL="0" lvl="0" indent="0" algn="l" rtl="0">
              <a:spcBef>
                <a:spcPts val="0"/>
              </a:spcBef>
              <a:spcAft>
                <a:spcPts val="0"/>
              </a:spcAft>
              <a:buNone/>
            </a:pPr>
            <a:r>
              <a:rPr lang="en" dirty="0"/>
              <a:t>At workshops people ask what needs to give to add in computation</a:t>
            </a:r>
          </a:p>
          <a:p>
            <a:pPr marL="0" lvl="0" indent="0" algn="l" rtl="0">
              <a:spcBef>
                <a:spcPts val="0"/>
              </a:spcBef>
              <a:spcAft>
                <a:spcPts val="0"/>
              </a:spcAft>
              <a:buNone/>
            </a:pPr>
            <a:r>
              <a:rPr lang="en" dirty="0"/>
              <a:t>Few want to remove any analytical methods</a:t>
            </a:r>
          </a:p>
          <a:p>
            <a:pPr marL="0" lvl="0" indent="0" algn="l" rtl="0">
              <a:spcBef>
                <a:spcPts val="0"/>
              </a:spcBef>
              <a:spcAft>
                <a:spcPts val="0"/>
              </a:spcAft>
              <a:buNone/>
            </a:pPr>
            <a:r>
              <a:rPr lang="en" dirty="0"/>
              <a:t>Important lesson to learn from the </a:t>
            </a:r>
            <a:r>
              <a:rPr lang="en" dirty="0" err="1"/>
              <a:t>sliderule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Switch to electronic calculator:</a:t>
            </a:r>
          </a:p>
          <a:p>
            <a:pPr marL="0" lvl="0" indent="0" algn="l" rtl="0">
              <a:spcBef>
                <a:spcPts val="0"/>
              </a:spcBef>
              <a:spcAft>
                <a:spcPts val="0"/>
              </a:spcAft>
              <a:buNone/>
            </a:pPr>
            <a:r>
              <a:rPr lang="en-US" dirty="0"/>
              <a:t>L</a:t>
            </a:r>
            <a:r>
              <a:rPr lang="en" dirty="0" err="1"/>
              <a:t>oose</a:t>
            </a:r>
            <a:r>
              <a:rPr lang="en" dirty="0"/>
              <a:t> number sense</a:t>
            </a:r>
          </a:p>
          <a:p>
            <a:pPr marL="0" lvl="0" indent="0" algn="l" rtl="0">
              <a:spcBef>
                <a:spcPts val="0"/>
              </a:spcBef>
              <a:spcAft>
                <a:spcPts val="0"/>
              </a:spcAft>
              <a:buNone/>
            </a:pPr>
            <a:r>
              <a:rPr lang="en" dirty="0"/>
              <a:t>Loose ability to do order-of-magnitude calcs</a:t>
            </a:r>
          </a:p>
          <a:p>
            <a:pPr marL="0" lvl="0" indent="0" algn="l" rtl="0">
              <a:spcBef>
                <a:spcPts val="0"/>
              </a:spcBef>
              <a:spcAft>
                <a:spcPts val="0"/>
              </a:spcAft>
              <a:buNone/>
            </a:pPr>
            <a:r>
              <a:rPr lang="en" dirty="0"/>
              <a:t>Gains from calculator made up for any loses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what point will the benefits of adding computation </a:t>
            </a:r>
            <a:r>
              <a:rPr lang="en" dirty="0" err="1"/>
              <a:t>outweight</a:t>
            </a:r>
            <a:r>
              <a:rPr lang="en" dirty="0"/>
              <a:t> the loses of removing analytical solutions?</a:t>
            </a:r>
          </a:p>
          <a:p>
            <a:pPr marL="0" lvl="0" indent="0" algn="l" rtl="0">
              <a:spcBef>
                <a:spcPts val="0"/>
              </a:spcBef>
              <a:spcAft>
                <a:spcPts val="0"/>
              </a:spcAft>
              <a:buNone/>
            </a:pPr>
            <a:r>
              <a:rPr lang="en" dirty="0"/>
              <a:t>Don’t think we are there but need to have conversation now</a:t>
            </a:r>
            <a:endParaRPr dirty="0"/>
          </a:p>
        </p:txBody>
      </p:sp>
      <p:sp>
        <p:nvSpPr>
          <p:cNvPr id="245" name="Google Shape;245;g113ad46cb3b_4_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 is if your hands are on the keyboard, mouse, or touch screen and you are trying to understand physics at that time, it’s computation.</a:t>
            </a:r>
          </a:p>
        </p:txBody>
      </p:sp>
      <p:sp>
        <p:nvSpPr>
          <p:cNvPr id="4" name="Slide Number Placeholder 3"/>
          <p:cNvSpPr>
            <a:spLocks noGrp="1"/>
          </p:cNvSpPr>
          <p:nvPr>
            <p:ph type="sldNum" sz="quarter" idx="5"/>
          </p:nvPr>
        </p:nvSpPr>
        <p:spPr/>
        <p:txBody>
          <a:bodyPr/>
          <a:lstStyle/>
          <a:p>
            <a:fld id="{B105AE8A-B2FF-5D40-B8FF-A1B2F6E05A3B}" type="slidenum">
              <a:rPr lang="en-US" smtClean="0"/>
              <a:t>3</a:t>
            </a:fld>
            <a:endParaRPr lang="en-US"/>
          </a:p>
        </p:txBody>
      </p:sp>
    </p:spTree>
    <p:extLst>
      <p:ext uri="{BB962C8B-B14F-4D97-AF65-F5344CB8AC3E}">
        <p14:creationId xmlns:p14="http://schemas.microsoft.com/office/powerpoint/2010/main" val="296879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TO OUTLINE</a:t>
            </a:r>
          </a:p>
          <a:p>
            <a:endParaRPr lang="en-US" dirty="0"/>
          </a:p>
          <a:p>
            <a:r>
              <a:rPr lang="en-US" dirty="0"/>
              <a:t>As a result of an AAPT cracker-barrel, David Winch and Norman </a:t>
            </a:r>
            <a:r>
              <a:rPr lang="en-US" dirty="0" err="1"/>
              <a:t>Chonacky</a:t>
            </a:r>
            <a:r>
              <a:rPr lang="en-US" dirty="0"/>
              <a:t> (along with many others) started to plot a campaign to infuse computation into undergraduate physics.</a:t>
            </a:r>
          </a:p>
          <a:p>
            <a:endParaRPr lang="en-US" dirty="0"/>
          </a:p>
          <a:p>
            <a:r>
              <a:rPr lang="en-US" dirty="0"/>
              <a:t>During a 2006 workshop funding by the </a:t>
            </a:r>
            <a:r>
              <a:rPr lang="en-US" dirty="0" err="1"/>
              <a:t>Shodor</a:t>
            </a:r>
            <a:r>
              <a:rPr lang="en-US" dirty="0"/>
              <a:t> Education Foundation,  PICUP was born</a:t>
            </a:r>
          </a:p>
          <a:p>
            <a:endParaRPr lang="en-US" dirty="0"/>
          </a:p>
          <a:p>
            <a:r>
              <a:rPr lang="en-US" dirty="0"/>
              <a:t>Norman </a:t>
            </a:r>
            <a:r>
              <a:rPr lang="en-US" dirty="0" err="1"/>
              <a:t>Chonacky</a:t>
            </a:r>
            <a:r>
              <a:rPr lang="en-US" dirty="0"/>
              <a:t> and David Winch put together a special issue of Computing in Science and Engineering on the use of computation in physics</a:t>
            </a:r>
          </a:p>
          <a:p>
            <a:r>
              <a:rPr lang="en-US" dirty="0"/>
              <a:t>They worked with Robert Fuller to survey faculty on their beliefs and </a:t>
            </a:r>
            <a:r>
              <a:rPr lang="en-US" dirty="0" err="1"/>
              <a:t>useage</a:t>
            </a:r>
            <a:r>
              <a:rPr lang="en-US" dirty="0"/>
              <a:t> of computation</a:t>
            </a:r>
          </a:p>
          <a:p>
            <a:endParaRPr lang="en-US" dirty="0"/>
          </a:p>
          <a:p>
            <a:r>
              <a:rPr lang="en-US" dirty="0"/>
              <a:t>In an article by Winch and </a:t>
            </a:r>
            <a:r>
              <a:rPr lang="en-US" dirty="0" err="1"/>
              <a:t>Chonacky</a:t>
            </a:r>
            <a:r>
              <a:rPr lang="en-US" dirty="0"/>
              <a:t> in AJP they put forth recommendations for the physics community</a:t>
            </a:r>
          </a:p>
          <a:p>
            <a:endParaRPr lang="en-US" dirty="0"/>
          </a:p>
          <a:p>
            <a:r>
              <a:rPr lang="en-US" dirty="0"/>
              <a:t>Two development workshops and a FDW pilot workshop held between 2011 and 2013</a:t>
            </a:r>
          </a:p>
          <a:p>
            <a:endParaRPr lang="en-US" dirty="0"/>
          </a:p>
          <a:p>
            <a:r>
              <a:rPr lang="en-US" dirty="0"/>
              <a:t>Several workshops at conference </a:t>
            </a:r>
          </a:p>
          <a:p>
            <a:endParaRPr lang="en-US" dirty="0"/>
          </a:p>
          <a:p>
            <a:r>
              <a:rPr lang="en-US" dirty="0"/>
              <a:t>Two NSF grants funded in 2015, which led to first FDW </a:t>
            </a:r>
          </a:p>
          <a:p>
            <a:endParaRPr lang="en-US" dirty="0"/>
          </a:p>
          <a:p>
            <a:r>
              <a:rPr lang="en-US" dirty="0"/>
              <a:t>A 2018 paper by Danny Caballero and Laura </a:t>
            </a:r>
            <a:r>
              <a:rPr lang="en-US" dirty="0" err="1"/>
              <a:t>Merner</a:t>
            </a:r>
            <a:r>
              <a:rPr lang="en-US" dirty="0"/>
              <a:t> provides a more current view on the state of things so far.</a:t>
            </a:r>
          </a:p>
          <a:p>
            <a:endParaRPr lang="en-US" dirty="0"/>
          </a:p>
          <a:p>
            <a:r>
              <a:rPr lang="en-US" dirty="0"/>
              <a:t>With ending of NSF grant and pandemic </a:t>
            </a:r>
          </a:p>
          <a:p>
            <a:endParaRPr lang="en-US" dirty="0"/>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4</a:t>
            </a:fld>
            <a:endParaRPr lang="en-US"/>
          </a:p>
        </p:txBody>
      </p:sp>
    </p:spTree>
    <p:extLst>
      <p:ext uri="{BB962C8B-B14F-4D97-AF65-F5344CB8AC3E}">
        <p14:creationId xmlns:p14="http://schemas.microsoft.com/office/powerpoint/2010/main" val="35136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 </a:t>
            </a:r>
            <a:r>
              <a:rPr lang="en-US" dirty="0" err="1"/>
              <a:t>Chonacky</a:t>
            </a:r>
            <a:r>
              <a:rPr lang="en-US" dirty="0"/>
              <a:t>, David Winch, and Robert Fuller sent out a survey exploring how important faculty thought computation was in the physics curriculum and how it was used</a:t>
            </a:r>
          </a:p>
          <a:p>
            <a:r>
              <a:rPr lang="en-US" dirty="0"/>
              <a:t>135 out of roughly 900 faculty responded to the survey.</a:t>
            </a:r>
          </a:p>
          <a:p>
            <a:endParaRPr lang="en-US" dirty="0"/>
          </a:p>
          <a:p>
            <a:r>
              <a:rPr lang="en-US" dirty="0"/>
              <a:t>This paper (and the issue) helped continue a conversation that had started as a ”heated discussion” at the previous Salt Lake City AAPT meeting.</a:t>
            </a:r>
          </a:p>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5</a:t>
            </a:fld>
            <a:endParaRPr lang="en-US"/>
          </a:p>
        </p:txBody>
      </p:sp>
    </p:spTree>
    <p:extLst>
      <p:ext uri="{BB962C8B-B14F-4D97-AF65-F5344CB8AC3E}">
        <p14:creationId xmlns:p14="http://schemas.microsoft.com/office/powerpoint/2010/main" val="325026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find a growth in expertise from </a:t>
            </a:r>
            <a:r>
              <a:rPr lang="en-US" dirty="0" err="1"/>
              <a:t>Chonacky</a:t>
            </a:r>
            <a:r>
              <a:rPr lang="en-US" dirty="0"/>
              <a:t> and Winch but didn’t translate to as large a growth in the classroom.</a:t>
            </a:r>
          </a:p>
          <a:p>
            <a:endParaRPr lang="en-US" dirty="0"/>
          </a:p>
          <a:p>
            <a:r>
              <a:rPr lang="en-US" dirty="0"/>
              <a:t>There is follow-up research on the barriers by Leary, Irving and Caballero in the 2018 PERC proceedings</a:t>
            </a:r>
          </a:p>
        </p:txBody>
      </p:sp>
      <p:sp>
        <p:nvSpPr>
          <p:cNvPr id="4" name="Slide Number Placeholder 3"/>
          <p:cNvSpPr>
            <a:spLocks noGrp="1"/>
          </p:cNvSpPr>
          <p:nvPr>
            <p:ph type="sldNum" sz="quarter" idx="5"/>
          </p:nvPr>
        </p:nvSpPr>
        <p:spPr/>
        <p:txBody>
          <a:bodyPr/>
          <a:lstStyle/>
          <a:p>
            <a:fld id="{B105AE8A-B2FF-5D40-B8FF-A1B2F6E05A3B}" type="slidenum">
              <a:rPr lang="en-US" smtClean="0"/>
              <a:t>6</a:t>
            </a:fld>
            <a:endParaRPr lang="en-US"/>
          </a:p>
        </p:txBody>
      </p:sp>
    </p:spTree>
    <p:extLst>
      <p:ext uri="{BB962C8B-B14F-4D97-AF65-F5344CB8AC3E}">
        <p14:creationId xmlns:p14="http://schemas.microsoft.com/office/powerpoint/2010/main" val="373425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7</a:t>
            </a:fld>
            <a:endParaRPr lang="en-US"/>
          </a:p>
        </p:txBody>
      </p:sp>
    </p:spTree>
    <p:extLst>
      <p:ext uri="{BB962C8B-B14F-4D97-AF65-F5344CB8AC3E}">
        <p14:creationId xmlns:p14="http://schemas.microsoft.com/office/powerpoint/2010/main" val="265771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5AE8A-B2FF-5D40-B8FF-A1B2F6E05A3B}" type="slidenum">
              <a:rPr lang="en-US" smtClean="0"/>
              <a:t>8</a:t>
            </a:fld>
            <a:endParaRPr lang="en-US"/>
          </a:p>
        </p:txBody>
      </p:sp>
    </p:spTree>
    <p:extLst>
      <p:ext uri="{BB962C8B-B14F-4D97-AF65-F5344CB8AC3E}">
        <p14:creationId xmlns:p14="http://schemas.microsoft.com/office/powerpoint/2010/main" val="345723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familiar with website</a:t>
            </a:r>
          </a:p>
          <a:p>
            <a:r>
              <a:rPr lang="en-US" dirty="0"/>
              <a:t>Always adding new features</a:t>
            </a:r>
          </a:p>
          <a:p>
            <a:r>
              <a:rPr lang="en-US" dirty="0"/>
              <a:t>Want to highlight the hard work that Lyle </a:t>
            </a:r>
            <a:r>
              <a:rPr lang="en-US" dirty="0" err="1"/>
              <a:t>Barbato</a:t>
            </a:r>
            <a:r>
              <a:rPr lang="en-US" dirty="0"/>
              <a:t>, Kelly </a:t>
            </a:r>
            <a:r>
              <a:rPr lang="en-US" dirty="0" err="1"/>
              <a:t>Roos</a:t>
            </a:r>
            <a:r>
              <a:rPr lang="en-US" dirty="0"/>
              <a:t>, Larry Engelhardt put in making invaluable resource</a:t>
            </a:r>
          </a:p>
        </p:txBody>
      </p:sp>
      <p:sp>
        <p:nvSpPr>
          <p:cNvPr id="4" name="Slide Number Placeholder 3"/>
          <p:cNvSpPr>
            <a:spLocks noGrp="1"/>
          </p:cNvSpPr>
          <p:nvPr>
            <p:ph type="sldNum" sz="quarter" idx="5"/>
          </p:nvPr>
        </p:nvSpPr>
        <p:spPr/>
        <p:txBody>
          <a:bodyPr/>
          <a:lstStyle/>
          <a:p>
            <a:fld id="{B105AE8A-B2FF-5D40-B8FF-A1B2F6E05A3B}" type="slidenum">
              <a:rPr lang="en-US" smtClean="0"/>
              <a:t>9</a:t>
            </a:fld>
            <a:endParaRPr lang="en-US"/>
          </a:p>
        </p:txBody>
      </p:sp>
    </p:spTree>
    <p:extLst>
      <p:ext uri="{BB962C8B-B14F-4D97-AF65-F5344CB8AC3E}">
        <p14:creationId xmlns:p14="http://schemas.microsoft.com/office/powerpoint/2010/main" val="364034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1BFA9D3-15D0-0A4D-9C56-A3010BC91BAF}"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3012862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7247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09748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163181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00820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26883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8F4C67-CEBE-7047-8532-DC07F0D525B2}" type="datetimeFigureOut">
              <a:rPr lang="en-US" smtClean="0"/>
              <a:t>7/11/22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230386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F4C67-CEBE-7047-8532-DC07F0D525B2}" type="datetimeFigureOut">
              <a:rPr lang="en-US" smtClean="0"/>
              <a:t>7/11/22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55673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F4C67-CEBE-7047-8532-DC07F0D525B2}" type="datetimeFigureOut">
              <a:rPr lang="en-US" smtClean="0"/>
              <a:t>7/11/22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BFA9D3-15D0-0A4D-9C56-A3010BC91BAF}" type="slidenum">
              <a:rPr lang="en-US" smtClean="0"/>
              <a:t>‹#›</a:t>
            </a:fld>
            <a:endParaRPr lang="en-US"/>
          </a:p>
        </p:txBody>
      </p:sp>
    </p:spTree>
    <p:extLst>
      <p:ext uri="{BB962C8B-B14F-4D97-AF65-F5344CB8AC3E}">
        <p14:creationId xmlns:p14="http://schemas.microsoft.com/office/powerpoint/2010/main" val="343974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214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8F4C67-CEBE-7047-8532-DC07F0D525B2}" type="datetimeFigureOut">
              <a:rPr lang="en-US" smtClean="0"/>
              <a:t>7/11/22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1BFA9D3-15D0-0A4D-9C56-A3010BC91BA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358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58F4C67-CEBE-7047-8532-DC07F0D525B2}" type="datetimeFigureOut">
              <a:rPr lang="en-US" smtClean="0"/>
              <a:t>7/11/22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1BFA9D3-15D0-0A4D-9C56-A3010BC91BAF}"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066101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abs/2103.0240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bit.ly/3bTaccd" TargetMode="External"/><Relationship Id="rId7" Type="http://schemas.openxmlformats.org/officeDocument/2006/relationships/image" Target="../media/image3.png"/><Relationship Id="rId2" Type="http://schemas.openxmlformats.org/officeDocument/2006/relationships/hyperlink" Target="http://compphysed.shodor.org/" TargetMode="External"/><Relationship Id="rId1" Type="http://schemas.openxmlformats.org/officeDocument/2006/relationships/slideLayout" Target="../slideLayouts/slideLayout2.xml"/><Relationship Id="rId6" Type="http://schemas.openxmlformats.org/officeDocument/2006/relationships/hyperlink" Target="https://bit.ly/3uEycq9" TargetMode="External"/><Relationship Id="rId5" Type="http://schemas.openxmlformats.org/officeDocument/2006/relationships/hyperlink" Target="https://bit.ly/3ao2y9v" TargetMode="External"/><Relationship Id="rId4" Type="http://schemas.openxmlformats.org/officeDocument/2006/relationships/hyperlink" Target="https://bit.ly/3NXs8j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it.ly/3ao2y9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compphysed.shodor.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gopicup.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it.ly/3NXs8j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it.ly/3uEycq9" TargetMode="External"/><Relationship Id="rId4" Type="http://schemas.openxmlformats.org/officeDocument/2006/relationships/hyperlink" Target="https://bit.ly/3ao2y9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picupsite.wordpress.com/"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DD72-CB44-39B8-6184-92D00A5D892D}"/>
              </a:ext>
            </a:extLst>
          </p:cNvPr>
          <p:cNvSpPr>
            <a:spLocks noGrp="1"/>
          </p:cNvSpPr>
          <p:nvPr>
            <p:ph type="ctrTitle"/>
          </p:nvPr>
        </p:nvSpPr>
        <p:spPr>
          <a:xfrm>
            <a:off x="1524000" y="2135863"/>
            <a:ext cx="9144000" cy="2387600"/>
          </a:xfrm>
        </p:spPr>
        <p:txBody>
          <a:bodyPr>
            <a:noAutofit/>
          </a:bodyPr>
          <a:lstStyle/>
          <a:p>
            <a:r>
              <a:rPr lang="en-US" sz="5400" b="1" dirty="0"/>
              <a:t>Exercise Sets, Faculty Commons, and Resources of the PICUP Website</a:t>
            </a:r>
            <a:endParaRPr lang="en-US" sz="5400" dirty="0"/>
          </a:p>
        </p:txBody>
      </p:sp>
      <p:sp>
        <p:nvSpPr>
          <p:cNvPr id="3" name="Subtitle 2">
            <a:extLst>
              <a:ext uri="{FF2B5EF4-FFF2-40B4-BE49-F238E27FC236}">
                <a16:creationId xmlns:a16="http://schemas.microsoft.com/office/drawing/2014/main" id="{96EC43BF-A343-1C3B-C497-18944F6FE8AD}"/>
              </a:ext>
            </a:extLst>
          </p:cNvPr>
          <p:cNvSpPr>
            <a:spLocks noGrp="1"/>
          </p:cNvSpPr>
          <p:nvPr>
            <p:ph type="subTitle" idx="1"/>
          </p:nvPr>
        </p:nvSpPr>
        <p:spPr>
          <a:xfrm>
            <a:off x="1524000" y="4907756"/>
            <a:ext cx="9144000" cy="1655762"/>
          </a:xfrm>
        </p:spPr>
        <p:txBody>
          <a:bodyPr>
            <a:normAutofit/>
          </a:bodyPr>
          <a:lstStyle/>
          <a:p>
            <a:r>
              <a:rPr lang="en-US" dirty="0"/>
              <a:t>Todd Zimmerman</a:t>
            </a:r>
          </a:p>
          <a:p>
            <a:r>
              <a:rPr lang="en-US" dirty="0"/>
              <a:t>University of Wisconsin – Stout</a:t>
            </a:r>
          </a:p>
          <a:p>
            <a:r>
              <a:rPr lang="en-US" dirty="0"/>
              <a:t>Summer AAPT Meeting</a:t>
            </a:r>
          </a:p>
          <a:p>
            <a:r>
              <a:rPr lang="en-US" dirty="0"/>
              <a:t>July 12, 2022</a:t>
            </a:r>
          </a:p>
        </p:txBody>
      </p:sp>
      <p:pic>
        <p:nvPicPr>
          <p:cNvPr id="5" name="Picture 4" descr="Logo&#10;&#10;Description automatically generated with low confidence">
            <a:extLst>
              <a:ext uri="{FF2B5EF4-FFF2-40B4-BE49-F238E27FC236}">
                <a16:creationId xmlns:a16="http://schemas.microsoft.com/office/drawing/2014/main" id="{9A6E473C-921C-B7B3-0438-9D5812115FE6}"/>
              </a:ext>
            </a:extLst>
          </p:cNvPr>
          <p:cNvPicPr>
            <a:picLocks noChangeAspect="1"/>
          </p:cNvPicPr>
          <p:nvPr/>
        </p:nvPicPr>
        <p:blipFill>
          <a:blip r:embed="rId3"/>
          <a:stretch>
            <a:fillRect/>
          </a:stretch>
        </p:blipFill>
        <p:spPr>
          <a:xfrm>
            <a:off x="3994193" y="187799"/>
            <a:ext cx="6388100" cy="2057400"/>
          </a:xfrm>
          <a:prstGeom prst="rect">
            <a:avLst/>
          </a:prstGeom>
        </p:spPr>
      </p:pic>
      <p:pic>
        <p:nvPicPr>
          <p:cNvPr id="4" name="Picture 3">
            <a:extLst>
              <a:ext uri="{FF2B5EF4-FFF2-40B4-BE49-F238E27FC236}">
                <a16:creationId xmlns:a16="http://schemas.microsoft.com/office/drawing/2014/main" id="{7895FE41-9C44-09DB-A167-D03084129557}"/>
              </a:ext>
            </a:extLst>
          </p:cNvPr>
          <p:cNvPicPr>
            <a:picLocks noChangeAspect="1"/>
          </p:cNvPicPr>
          <p:nvPr/>
        </p:nvPicPr>
        <p:blipFill>
          <a:blip r:embed="rId4"/>
          <a:stretch>
            <a:fillRect/>
          </a:stretch>
        </p:blipFill>
        <p:spPr>
          <a:xfrm>
            <a:off x="0" y="5146672"/>
            <a:ext cx="1625600" cy="1625600"/>
          </a:xfrm>
          <a:prstGeom prst="rect">
            <a:avLst/>
          </a:prstGeom>
        </p:spPr>
      </p:pic>
      <p:sp>
        <p:nvSpPr>
          <p:cNvPr id="6" name="TextBox 5">
            <a:extLst>
              <a:ext uri="{FF2B5EF4-FFF2-40B4-BE49-F238E27FC236}">
                <a16:creationId xmlns:a16="http://schemas.microsoft.com/office/drawing/2014/main" id="{D4AE093B-B44B-03BC-A072-9F8064F95DB3}"/>
              </a:ext>
            </a:extLst>
          </p:cNvPr>
          <p:cNvSpPr txBox="1"/>
          <p:nvPr/>
        </p:nvSpPr>
        <p:spPr>
          <a:xfrm>
            <a:off x="63600" y="6492751"/>
            <a:ext cx="1460400" cy="369332"/>
          </a:xfrm>
          <a:prstGeom prst="rect">
            <a:avLst/>
          </a:prstGeom>
          <a:noFill/>
        </p:spPr>
        <p:txBody>
          <a:bodyPr wrap="none" rtlCol="0">
            <a:spAutoFit/>
          </a:bodyPr>
          <a:lstStyle/>
          <a:p>
            <a:r>
              <a:rPr lang="en-US" b="1" dirty="0">
                <a:solidFill>
                  <a:srgbClr val="FF0000"/>
                </a:solidFill>
              </a:rPr>
              <a:t>Link to slides</a:t>
            </a:r>
          </a:p>
        </p:txBody>
      </p:sp>
    </p:spTree>
    <p:extLst>
      <p:ext uri="{BB962C8B-B14F-4D97-AF65-F5344CB8AC3E}">
        <p14:creationId xmlns:p14="http://schemas.microsoft.com/office/powerpoint/2010/main" val="322866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82FD-1F96-873B-7E75-BF1EA51E5FAB}"/>
              </a:ext>
            </a:extLst>
          </p:cNvPr>
          <p:cNvSpPr>
            <a:spLocks noGrp="1"/>
          </p:cNvSpPr>
          <p:nvPr>
            <p:ph type="title"/>
          </p:nvPr>
        </p:nvSpPr>
        <p:spPr/>
        <p:txBody>
          <a:bodyPr/>
          <a:lstStyle/>
          <a:p>
            <a:r>
              <a:rPr lang="en-US" dirty="0"/>
              <a:t>Exercise Sets (ES)</a:t>
            </a:r>
          </a:p>
        </p:txBody>
      </p:sp>
      <p:sp>
        <p:nvSpPr>
          <p:cNvPr id="3" name="Content Placeholder 2">
            <a:extLst>
              <a:ext uri="{FF2B5EF4-FFF2-40B4-BE49-F238E27FC236}">
                <a16:creationId xmlns:a16="http://schemas.microsoft.com/office/drawing/2014/main" id="{DEDFB272-A3D4-B869-B8FD-DD326731F72A}"/>
              </a:ext>
            </a:extLst>
          </p:cNvPr>
          <p:cNvSpPr>
            <a:spLocks noGrp="1"/>
          </p:cNvSpPr>
          <p:nvPr>
            <p:ph idx="1"/>
          </p:nvPr>
        </p:nvSpPr>
        <p:spPr>
          <a:xfrm>
            <a:off x="1371600" y="1354238"/>
            <a:ext cx="9601200" cy="5081286"/>
          </a:xfrm>
        </p:spPr>
        <p:txBody>
          <a:bodyPr>
            <a:normAutofit/>
          </a:bodyPr>
          <a:lstStyle/>
          <a:p>
            <a:r>
              <a:rPr lang="en-US" sz="2400" dirty="0"/>
              <a:t>An Exercise Set is a set of peer-reviewed material that contains the following:</a:t>
            </a:r>
          </a:p>
          <a:p>
            <a:pPr lvl="1"/>
            <a:r>
              <a:rPr lang="en-US" sz="2400" dirty="0"/>
              <a:t>A brief description of the physics and computation</a:t>
            </a:r>
          </a:p>
          <a:p>
            <a:pPr lvl="1"/>
            <a:r>
              <a:rPr lang="en-US" sz="2400" dirty="0"/>
              <a:t>A list of learning objectives for the set</a:t>
            </a:r>
          </a:p>
          <a:p>
            <a:pPr lvl="1"/>
            <a:r>
              <a:rPr lang="en-US" sz="2400" dirty="0"/>
              <a:t>An instructor’s guide and theory section for background</a:t>
            </a:r>
          </a:p>
          <a:p>
            <a:pPr lvl="1"/>
            <a:r>
              <a:rPr lang="en-US" sz="2400" dirty="0"/>
              <a:t>A series of activities and questions (the exercises)</a:t>
            </a:r>
          </a:p>
          <a:p>
            <a:pPr lvl="1"/>
            <a:r>
              <a:rPr lang="en-US" sz="2400" dirty="0"/>
              <a:t>Code template and solutions in at least one programming language</a:t>
            </a:r>
          </a:p>
          <a:p>
            <a:pPr lvl="1"/>
            <a:r>
              <a:rPr lang="en-US" sz="2400" dirty="0"/>
              <a:t>Solutions</a:t>
            </a:r>
          </a:p>
          <a:p>
            <a:r>
              <a:rPr lang="en-US" sz="2400" dirty="0"/>
              <a:t>All Exercise Sets are peer-reviewed through semi-automated process</a:t>
            </a:r>
          </a:p>
          <a:p>
            <a:pPr lvl="1"/>
            <a:r>
              <a:rPr lang="en-US" sz="2400" dirty="0"/>
              <a:t>Collaborative peer-review</a:t>
            </a:r>
          </a:p>
        </p:txBody>
      </p:sp>
      <p:pic>
        <p:nvPicPr>
          <p:cNvPr id="4" name="Picture 3" descr="Logo, company name&#10;&#10;Description automatically generated">
            <a:extLst>
              <a:ext uri="{FF2B5EF4-FFF2-40B4-BE49-F238E27FC236}">
                <a16:creationId xmlns:a16="http://schemas.microsoft.com/office/drawing/2014/main" id="{92D0F34F-17DC-435B-3DCB-EB1B46E11527}"/>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32444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2C42-FA5A-385F-5212-C91EC2BF1BB2}"/>
              </a:ext>
            </a:extLst>
          </p:cNvPr>
          <p:cNvSpPr>
            <a:spLocks noGrp="1"/>
          </p:cNvSpPr>
          <p:nvPr>
            <p:ph type="title"/>
          </p:nvPr>
        </p:nvSpPr>
        <p:spPr/>
        <p:txBody>
          <a:bodyPr/>
          <a:lstStyle/>
          <a:p>
            <a:r>
              <a:rPr lang="en-US" dirty="0"/>
              <a:t>Peer Review</a:t>
            </a:r>
          </a:p>
        </p:txBody>
      </p:sp>
      <p:sp>
        <p:nvSpPr>
          <p:cNvPr id="3" name="Content Placeholder 2">
            <a:extLst>
              <a:ext uri="{FF2B5EF4-FFF2-40B4-BE49-F238E27FC236}">
                <a16:creationId xmlns:a16="http://schemas.microsoft.com/office/drawing/2014/main" id="{5671357A-5736-0023-D467-731C6F32B4F4}"/>
              </a:ext>
            </a:extLst>
          </p:cNvPr>
          <p:cNvSpPr>
            <a:spLocks noGrp="1"/>
          </p:cNvSpPr>
          <p:nvPr>
            <p:ph idx="1"/>
          </p:nvPr>
        </p:nvSpPr>
        <p:spPr>
          <a:xfrm>
            <a:off x="1371600" y="1489504"/>
            <a:ext cx="9729788" cy="5368496"/>
          </a:xfrm>
        </p:spPr>
        <p:txBody>
          <a:bodyPr>
            <a:normAutofit lnSpcReduction="10000"/>
          </a:bodyPr>
          <a:lstStyle/>
          <a:p>
            <a:r>
              <a:rPr lang="en-US" sz="2800" dirty="0"/>
              <a:t>Emails auto-generated</a:t>
            </a:r>
          </a:p>
          <a:p>
            <a:r>
              <a:rPr lang="en-US" sz="2800" dirty="0"/>
              <a:t>Due dates/reminder emails handled by server</a:t>
            </a:r>
          </a:p>
          <a:p>
            <a:endParaRPr lang="en-US" sz="2800" dirty="0"/>
          </a:p>
          <a:p>
            <a:pPr marL="514350" indent="-514350">
              <a:buFont typeface="+mj-lt"/>
              <a:buAutoNum type="arabicPeriod"/>
            </a:pPr>
            <a:r>
              <a:rPr lang="en-US" sz="2800" dirty="0"/>
              <a:t>Author submits Exercise Set (ES) material</a:t>
            </a:r>
          </a:p>
          <a:p>
            <a:pPr marL="514350" indent="-514350">
              <a:buFont typeface="+mj-lt"/>
              <a:buAutoNum type="arabicPeriod"/>
            </a:pPr>
            <a:r>
              <a:rPr lang="en-US" sz="2800" dirty="0"/>
              <a:t>Editor take responsibility for ES</a:t>
            </a:r>
          </a:p>
          <a:p>
            <a:pPr marL="514350" indent="-514350">
              <a:buFont typeface="+mj-lt"/>
              <a:buAutoNum type="arabicPeriod"/>
            </a:pPr>
            <a:r>
              <a:rPr lang="en-US" sz="2800" dirty="0"/>
              <a:t>Editor emails potential reviewers</a:t>
            </a:r>
          </a:p>
          <a:p>
            <a:pPr marL="514350" indent="-514350">
              <a:buFont typeface="+mj-lt"/>
              <a:buAutoNum type="arabicPeriod"/>
            </a:pPr>
            <a:r>
              <a:rPr lang="en-US" sz="2800" dirty="0"/>
              <a:t>Reviewers submit reviews</a:t>
            </a:r>
          </a:p>
          <a:p>
            <a:pPr marL="514350" indent="-514350">
              <a:buFont typeface="+mj-lt"/>
              <a:buAutoNum type="arabicPeriod"/>
            </a:pPr>
            <a:r>
              <a:rPr lang="en-US" sz="2800" dirty="0"/>
              <a:t>Editor contacts author for possible changes</a:t>
            </a:r>
          </a:p>
          <a:p>
            <a:pPr marL="514350" indent="-514350">
              <a:buFont typeface="+mj-lt"/>
              <a:buAutoNum type="arabicPeriod"/>
            </a:pPr>
            <a:r>
              <a:rPr lang="en-US" sz="2800" dirty="0"/>
              <a:t>Author submits changes</a:t>
            </a:r>
          </a:p>
          <a:p>
            <a:pPr marL="514350" indent="-514350">
              <a:buFont typeface="+mj-lt"/>
              <a:buAutoNum type="arabicPeriod"/>
            </a:pPr>
            <a:r>
              <a:rPr lang="en-US" sz="2800" dirty="0"/>
              <a:t>Published!</a:t>
            </a:r>
          </a:p>
        </p:txBody>
      </p:sp>
      <p:pic>
        <p:nvPicPr>
          <p:cNvPr id="4" name="Picture 3" descr="Logo, company name&#10;&#10;Description automatically generated">
            <a:extLst>
              <a:ext uri="{FF2B5EF4-FFF2-40B4-BE49-F238E27FC236}">
                <a16:creationId xmlns:a16="http://schemas.microsoft.com/office/drawing/2014/main" id="{E6793AAF-C4EA-E09E-731D-7E59F79E4976}"/>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87045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CD8D-FA8F-51D2-19CE-58AB1476F104}"/>
              </a:ext>
            </a:extLst>
          </p:cNvPr>
          <p:cNvSpPr>
            <a:spLocks noGrp="1"/>
          </p:cNvSpPr>
          <p:nvPr>
            <p:ph type="title"/>
          </p:nvPr>
        </p:nvSpPr>
        <p:spPr/>
        <p:txBody>
          <a:bodyPr/>
          <a:lstStyle/>
          <a:p>
            <a:r>
              <a:rPr lang="en-US" dirty="0"/>
              <a:t>Why are ES special?</a:t>
            </a:r>
          </a:p>
        </p:txBody>
      </p:sp>
      <p:sp>
        <p:nvSpPr>
          <p:cNvPr id="3" name="Content Placeholder 2">
            <a:extLst>
              <a:ext uri="{FF2B5EF4-FFF2-40B4-BE49-F238E27FC236}">
                <a16:creationId xmlns:a16="http://schemas.microsoft.com/office/drawing/2014/main" id="{742C1EED-0BAC-0CA9-FE80-BF6F04EEEB02}"/>
              </a:ext>
            </a:extLst>
          </p:cNvPr>
          <p:cNvSpPr>
            <a:spLocks noGrp="1"/>
          </p:cNvSpPr>
          <p:nvPr>
            <p:ph idx="1"/>
          </p:nvPr>
        </p:nvSpPr>
        <p:spPr/>
        <p:txBody>
          <a:bodyPr>
            <a:normAutofit lnSpcReduction="10000"/>
          </a:bodyPr>
          <a:lstStyle/>
          <a:p>
            <a:r>
              <a:rPr lang="en-US" sz="2800" dirty="0"/>
              <a:t>Complete package</a:t>
            </a:r>
          </a:p>
          <a:p>
            <a:r>
              <a:rPr lang="en-US" sz="2800" dirty="0"/>
              <a:t>Easy to download and modify</a:t>
            </a:r>
          </a:p>
          <a:p>
            <a:r>
              <a:rPr lang="en-US" sz="2800" dirty="0"/>
              <a:t>Can upload variants</a:t>
            </a:r>
          </a:p>
          <a:p>
            <a:r>
              <a:rPr lang="en-US" sz="2800" dirty="0"/>
              <a:t>Language agnostic</a:t>
            </a:r>
          </a:p>
          <a:p>
            <a:pPr lvl="1"/>
            <a:r>
              <a:rPr lang="en-US" sz="2800" dirty="0"/>
              <a:t>Templates and solutions available in one or more platforms</a:t>
            </a:r>
          </a:p>
          <a:p>
            <a:r>
              <a:rPr lang="en-US" sz="2800" dirty="0"/>
              <a:t>Peer-reviewed</a:t>
            </a:r>
          </a:p>
        </p:txBody>
      </p:sp>
      <p:pic>
        <p:nvPicPr>
          <p:cNvPr id="4" name="Picture 3">
            <a:extLst>
              <a:ext uri="{FF2B5EF4-FFF2-40B4-BE49-F238E27FC236}">
                <a16:creationId xmlns:a16="http://schemas.microsoft.com/office/drawing/2014/main" id="{2AA303C7-8AB9-2CC7-EA2F-6AB779C750AD}"/>
              </a:ext>
            </a:extLst>
          </p:cNvPr>
          <p:cNvPicPr>
            <a:picLocks noChangeAspect="1"/>
          </p:cNvPicPr>
          <p:nvPr/>
        </p:nvPicPr>
        <p:blipFill>
          <a:blip r:embed="rId3"/>
          <a:stretch>
            <a:fillRect/>
          </a:stretch>
        </p:blipFill>
        <p:spPr>
          <a:xfrm>
            <a:off x="6456363" y="520700"/>
            <a:ext cx="3251200" cy="3556000"/>
          </a:xfrm>
          <a:prstGeom prst="rect">
            <a:avLst/>
          </a:prstGeom>
        </p:spPr>
      </p:pic>
      <p:pic>
        <p:nvPicPr>
          <p:cNvPr id="5" name="Picture 4" descr="Logo, company name&#10;&#10;Description automatically generated">
            <a:extLst>
              <a:ext uri="{FF2B5EF4-FFF2-40B4-BE49-F238E27FC236}">
                <a16:creationId xmlns:a16="http://schemas.microsoft.com/office/drawing/2014/main" id="{345CB92D-251E-CBED-7D85-84B141832510}"/>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25315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071B-9358-7AF8-01A5-0B7979D6AA7E}"/>
              </a:ext>
            </a:extLst>
          </p:cNvPr>
          <p:cNvSpPr>
            <a:spLocks noGrp="1"/>
          </p:cNvSpPr>
          <p:nvPr>
            <p:ph type="title"/>
          </p:nvPr>
        </p:nvSpPr>
        <p:spPr/>
        <p:txBody>
          <a:bodyPr/>
          <a:lstStyle/>
          <a:p>
            <a:r>
              <a:rPr lang="en-US" dirty="0"/>
              <a:t>Multiple authors, non-faculty authors</a:t>
            </a:r>
          </a:p>
        </p:txBody>
      </p:sp>
      <p:sp>
        <p:nvSpPr>
          <p:cNvPr id="3" name="Content Placeholder 2">
            <a:extLst>
              <a:ext uri="{FF2B5EF4-FFF2-40B4-BE49-F238E27FC236}">
                <a16:creationId xmlns:a16="http://schemas.microsoft.com/office/drawing/2014/main" id="{47BAB3B6-E667-E57D-B3B5-39D6214A7044}"/>
              </a:ext>
            </a:extLst>
          </p:cNvPr>
          <p:cNvSpPr>
            <a:spLocks noGrp="1"/>
          </p:cNvSpPr>
          <p:nvPr>
            <p:ph idx="1"/>
          </p:nvPr>
        </p:nvSpPr>
        <p:spPr>
          <a:xfrm>
            <a:off x="1371600" y="3089704"/>
            <a:ext cx="9601200" cy="2777696"/>
          </a:xfrm>
        </p:spPr>
        <p:txBody>
          <a:bodyPr>
            <a:normAutofit/>
          </a:bodyPr>
          <a:lstStyle/>
          <a:p>
            <a:r>
              <a:rPr lang="en-US" sz="2800" dirty="0"/>
              <a:t>Exercise sets can now have multiple authors</a:t>
            </a:r>
          </a:p>
          <a:p>
            <a:endParaRPr lang="en-US" sz="2800" dirty="0"/>
          </a:p>
          <a:p>
            <a:r>
              <a:rPr lang="en-US" sz="2800" dirty="0"/>
              <a:t>Students can be included as authors</a:t>
            </a:r>
          </a:p>
          <a:p>
            <a:pPr lvl="1"/>
            <a:r>
              <a:rPr lang="en-US" sz="2800" dirty="0"/>
              <a:t>Select “Non-Faculty Verification” on Registration page</a:t>
            </a:r>
          </a:p>
          <a:p>
            <a:endParaRPr lang="en-US" sz="2800" dirty="0"/>
          </a:p>
        </p:txBody>
      </p:sp>
      <p:pic>
        <p:nvPicPr>
          <p:cNvPr id="4" name="Picture 3" descr="Logo, company name&#10;&#10;Description automatically generated">
            <a:extLst>
              <a:ext uri="{FF2B5EF4-FFF2-40B4-BE49-F238E27FC236}">
                <a16:creationId xmlns:a16="http://schemas.microsoft.com/office/drawing/2014/main" id="{E2DBFAA8-1A2A-5A17-FBC0-5CAE5B8F5496}"/>
              </a:ext>
            </a:extLst>
          </p:cNvPr>
          <p:cNvPicPr>
            <a:picLocks noChangeAspect="1"/>
          </p:cNvPicPr>
          <p:nvPr/>
        </p:nvPicPr>
        <p:blipFill>
          <a:blip r:embed="rId3"/>
          <a:stretch>
            <a:fillRect/>
          </a:stretch>
        </p:blipFill>
        <p:spPr>
          <a:xfrm>
            <a:off x="10700952" y="-232204"/>
            <a:ext cx="1721708" cy="1721708"/>
          </a:xfrm>
          <a:prstGeom prst="rect">
            <a:avLst/>
          </a:prstGeom>
        </p:spPr>
      </p:pic>
      <p:pic>
        <p:nvPicPr>
          <p:cNvPr id="7" name="Picture 6">
            <a:extLst>
              <a:ext uri="{FF2B5EF4-FFF2-40B4-BE49-F238E27FC236}">
                <a16:creationId xmlns:a16="http://schemas.microsoft.com/office/drawing/2014/main" id="{D4A176EE-EFE8-61DF-04C8-8F58640F6476}"/>
              </a:ext>
            </a:extLst>
          </p:cNvPr>
          <p:cNvPicPr>
            <a:picLocks noChangeAspect="1"/>
          </p:cNvPicPr>
          <p:nvPr/>
        </p:nvPicPr>
        <p:blipFill>
          <a:blip r:embed="rId4"/>
          <a:stretch>
            <a:fillRect/>
          </a:stretch>
        </p:blipFill>
        <p:spPr>
          <a:xfrm>
            <a:off x="2925287" y="5271880"/>
            <a:ext cx="6883400" cy="698500"/>
          </a:xfrm>
          <a:prstGeom prst="rect">
            <a:avLst/>
          </a:prstGeom>
        </p:spPr>
      </p:pic>
      <p:pic>
        <p:nvPicPr>
          <p:cNvPr id="10" name="Picture 9">
            <a:extLst>
              <a:ext uri="{FF2B5EF4-FFF2-40B4-BE49-F238E27FC236}">
                <a16:creationId xmlns:a16="http://schemas.microsoft.com/office/drawing/2014/main" id="{B5107CCB-8F3E-505C-AB89-45B416E4C996}"/>
              </a:ext>
            </a:extLst>
          </p:cNvPr>
          <p:cNvPicPr>
            <a:picLocks noChangeAspect="1"/>
          </p:cNvPicPr>
          <p:nvPr/>
        </p:nvPicPr>
        <p:blipFill>
          <a:blip r:embed="rId5"/>
          <a:stretch>
            <a:fillRect/>
          </a:stretch>
        </p:blipFill>
        <p:spPr>
          <a:xfrm>
            <a:off x="1460672" y="1489504"/>
            <a:ext cx="6057900" cy="1333500"/>
          </a:xfrm>
          <a:prstGeom prst="rect">
            <a:avLst/>
          </a:prstGeom>
        </p:spPr>
      </p:pic>
    </p:spTree>
    <p:extLst>
      <p:ext uri="{BB962C8B-B14F-4D97-AF65-F5344CB8AC3E}">
        <p14:creationId xmlns:p14="http://schemas.microsoft.com/office/powerpoint/2010/main" val="3495960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834F-6DF3-22B5-D28B-FA59B81A67DE}"/>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E14D7BA-C370-911B-B248-1FB9CF665EF8}"/>
              </a:ext>
            </a:extLst>
          </p:cNvPr>
          <p:cNvSpPr>
            <a:spLocks noGrp="1"/>
          </p:cNvSpPr>
          <p:nvPr>
            <p:ph idx="1"/>
          </p:nvPr>
        </p:nvSpPr>
        <p:spPr/>
        <p:txBody>
          <a:bodyPr>
            <a:normAutofit/>
          </a:bodyPr>
          <a:lstStyle/>
          <a:p>
            <a:r>
              <a:rPr lang="en-US" sz="2800" dirty="0"/>
              <a:t>Exercise sets can combine experiments with computation</a:t>
            </a:r>
          </a:p>
        </p:txBody>
      </p:sp>
      <p:pic>
        <p:nvPicPr>
          <p:cNvPr id="4" name="Picture 3">
            <a:extLst>
              <a:ext uri="{FF2B5EF4-FFF2-40B4-BE49-F238E27FC236}">
                <a16:creationId xmlns:a16="http://schemas.microsoft.com/office/drawing/2014/main" id="{36CD9E50-0300-A0E2-5FAB-1054D5DFE86B}"/>
              </a:ext>
            </a:extLst>
          </p:cNvPr>
          <p:cNvPicPr>
            <a:picLocks noChangeAspect="1"/>
          </p:cNvPicPr>
          <p:nvPr/>
        </p:nvPicPr>
        <p:blipFill>
          <a:blip r:embed="rId3"/>
          <a:stretch>
            <a:fillRect/>
          </a:stretch>
        </p:blipFill>
        <p:spPr>
          <a:xfrm>
            <a:off x="1517650" y="3514468"/>
            <a:ext cx="9156700" cy="1638300"/>
          </a:xfrm>
          <a:prstGeom prst="rect">
            <a:avLst/>
          </a:prstGeom>
        </p:spPr>
      </p:pic>
      <p:pic>
        <p:nvPicPr>
          <p:cNvPr id="5" name="Picture 4" descr="Logo, company name&#10;&#10;Description automatically generated">
            <a:extLst>
              <a:ext uri="{FF2B5EF4-FFF2-40B4-BE49-F238E27FC236}">
                <a16:creationId xmlns:a16="http://schemas.microsoft.com/office/drawing/2014/main" id="{349E1516-FE96-C455-78C1-C989183D340A}"/>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8322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C93B-6385-F68A-1C53-8E6A9CE3B477}"/>
              </a:ext>
            </a:extLst>
          </p:cNvPr>
          <p:cNvSpPr>
            <a:spLocks noGrp="1"/>
          </p:cNvSpPr>
          <p:nvPr>
            <p:ph type="title"/>
          </p:nvPr>
        </p:nvSpPr>
        <p:spPr/>
        <p:txBody>
          <a:bodyPr/>
          <a:lstStyle/>
          <a:p>
            <a:r>
              <a:rPr lang="en-US" dirty="0"/>
              <a:t>3D Printing</a:t>
            </a:r>
          </a:p>
        </p:txBody>
      </p:sp>
      <p:sp>
        <p:nvSpPr>
          <p:cNvPr id="3" name="Content Placeholder 2">
            <a:extLst>
              <a:ext uri="{FF2B5EF4-FFF2-40B4-BE49-F238E27FC236}">
                <a16:creationId xmlns:a16="http://schemas.microsoft.com/office/drawing/2014/main" id="{CD7D0FEF-7429-9AFA-693D-6BF4F8BBB3DC}"/>
              </a:ext>
            </a:extLst>
          </p:cNvPr>
          <p:cNvSpPr>
            <a:spLocks noGrp="1"/>
          </p:cNvSpPr>
          <p:nvPr>
            <p:ph idx="1"/>
          </p:nvPr>
        </p:nvSpPr>
        <p:spPr/>
        <p:txBody>
          <a:bodyPr>
            <a:normAutofit/>
          </a:bodyPr>
          <a:lstStyle/>
          <a:p>
            <a:r>
              <a:rPr lang="en-US" sz="2800" dirty="0"/>
              <a:t>Can find 3D files under Additional Resources on the Code tab </a:t>
            </a:r>
          </a:p>
        </p:txBody>
      </p:sp>
      <p:pic>
        <p:nvPicPr>
          <p:cNvPr id="4" name="Picture 3">
            <a:extLst>
              <a:ext uri="{FF2B5EF4-FFF2-40B4-BE49-F238E27FC236}">
                <a16:creationId xmlns:a16="http://schemas.microsoft.com/office/drawing/2014/main" id="{A4BB935E-6A51-118A-DE11-F7E9FDC65B4D}"/>
              </a:ext>
            </a:extLst>
          </p:cNvPr>
          <p:cNvPicPr>
            <a:picLocks noChangeAspect="1"/>
          </p:cNvPicPr>
          <p:nvPr/>
        </p:nvPicPr>
        <p:blipFill>
          <a:blip r:embed="rId3"/>
          <a:stretch>
            <a:fillRect/>
          </a:stretch>
        </p:blipFill>
        <p:spPr>
          <a:xfrm>
            <a:off x="1555750" y="3429000"/>
            <a:ext cx="9232900" cy="2578100"/>
          </a:xfrm>
          <a:prstGeom prst="rect">
            <a:avLst/>
          </a:prstGeom>
        </p:spPr>
      </p:pic>
      <p:pic>
        <p:nvPicPr>
          <p:cNvPr id="5" name="Picture 4" descr="Logo, company name&#10;&#10;Description automatically generated">
            <a:extLst>
              <a:ext uri="{FF2B5EF4-FFF2-40B4-BE49-F238E27FC236}">
                <a16:creationId xmlns:a16="http://schemas.microsoft.com/office/drawing/2014/main" id="{CE7E8488-5A8A-5427-B7B8-03ECBA8ACF5A}"/>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9224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683F-C2D9-A9AA-50AA-3F5D8FF33B39}"/>
              </a:ext>
            </a:extLst>
          </p:cNvPr>
          <p:cNvSpPr>
            <a:spLocks noGrp="1"/>
          </p:cNvSpPr>
          <p:nvPr>
            <p:ph type="title"/>
          </p:nvPr>
        </p:nvSpPr>
        <p:spPr/>
        <p:txBody>
          <a:bodyPr/>
          <a:lstStyle/>
          <a:p>
            <a:r>
              <a:rPr lang="en-US" dirty="0"/>
              <a:t>Errata Tab</a:t>
            </a:r>
          </a:p>
        </p:txBody>
      </p:sp>
      <p:sp>
        <p:nvSpPr>
          <p:cNvPr id="3" name="Content Placeholder 2">
            <a:extLst>
              <a:ext uri="{FF2B5EF4-FFF2-40B4-BE49-F238E27FC236}">
                <a16:creationId xmlns:a16="http://schemas.microsoft.com/office/drawing/2014/main" id="{82125C44-54F6-55FA-613E-93EBAAE9A079}"/>
              </a:ext>
            </a:extLst>
          </p:cNvPr>
          <p:cNvSpPr>
            <a:spLocks noGrp="1"/>
          </p:cNvSpPr>
          <p:nvPr>
            <p:ph idx="1"/>
          </p:nvPr>
        </p:nvSpPr>
        <p:spPr/>
        <p:txBody>
          <a:bodyPr>
            <a:normAutofit/>
          </a:bodyPr>
          <a:lstStyle/>
          <a:p>
            <a:r>
              <a:rPr lang="en-US" sz="2800" dirty="0"/>
              <a:t>You can point out errors in ES</a:t>
            </a:r>
          </a:p>
        </p:txBody>
      </p:sp>
      <p:pic>
        <p:nvPicPr>
          <p:cNvPr id="4" name="Picture 3">
            <a:extLst>
              <a:ext uri="{FF2B5EF4-FFF2-40B4-BE49-F238E27FC236}">
                <a16:creationId xmlns:a16="http://schemas.microsoft.com/office/drawing/2014/main" id="{C9591095-F18C-2D74-1CF9-7CE509371EB0}"/>
              </a:ext>
            </a:extLst>
          </p:cNvPr>
          <p:cNvPicPr>
            <a:picLocks noChangeAspect="1"/>
          </p:cNvPicPr>
          <p:nvPr/>
        </p:nvPicPr>
        <p:blipFill>
          <a:blip r:embed="rId3"/>
          <a:stretch>
            <a:fillRect/>
          </a:stretch>
        </p:blipFill>
        <p:spPr>
          <a:xfrm>
            <a:off x="1371600" y="3882596"/>
            <a:ext cx="9232900" cy="723900"/>
          </a:xfrm>
          <a:prstGeom prst="rect">
            <a:avLst/>
          </a:prstGeom>
        </p:spPr>
      </p:pic>
      <p:pic>
        <p:nvPicPr>
          <p:cNvPr id="5" name="Picture 4" descr="Logo, company name&#10;&#10;Description automatically generated">
            <a:extLst>
              <a:ext uri="{FF2B5EF4-FFF2-40B4-BE49-F238E27FC236}">
                <a16:creationId xmlns:a16="http://schemas.microsoft.com/office/drawing/2014/main" id="{623015E3-0DB3-F8A2-FD66-28F30EB284EE}"/>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6955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E379-8F89-5AB9-CF92-6A2AC352B6AC}"/>
              </a:ext>
            </a:extLst>
          </p:cNvPr>
          <p:cNvSpPr>
            <a:spLocks noGrp="1"/>
          </p:cNvSpPr>
          <p:nvPr>
            <p:ph type="title"/>
          </p:nvPr>
        </p:nvSpPr>
        <p:spPr/>
        <p:txBody>
          <a:bodyPr/>
          <a:lstStyle/>
          <a:p>
            <a:r>
              <a:rPr lang="en-US" dirty="0"/>
              <a:t>Digital Object Identifier (DOI)</a:t>
            </a:r>
          </a:p>
        </p:txBody>
      </p:sp>
      <p:sp>
        <p:nvSpPr>
          <p:cNvPr id="3" name="Content Placeholder 2">
            <a:extLst>
              <a:ext uri="{FF2B5EF4-FFF2-40B4-BE49-F238E27FC236}">
                <a16:creationId xmlns:a16="http://schemas.microsoft.com/office/drawing/2014/main" id="{B1F2F007-00FF-7FE3-01F9-BF81E907D0E2}"/>
              </a:ext>
            </a:extLst>
          </p:cNvPr>
          <p:cNvSpPr>
            <a:spLocks noGrp="1"/>
          </p:cNvSpPr>
          <p:nvPr>
            <p:ph idx="1"/>
          </p:nvPr>
        </p:nvSpPr>
        <p:spPr/>
        <p:txBody>
          <a:bodyPr>
            <a:normAutofit/>
          </a:bodyPr>
          <a:lstStyle/>
          <a:p>
            <a:r>
              <a:rPr lang="en-US" sz="2800" dirty="0"/>
              <a:t>All ES now have DOI’s</a:t>
            </a:r>
          </a:p>
          <a:p>
            <a:endParaRPr lang="en-US" sz="2800" dirty="0"/>
          </a:p>
        </p:txBody>
      </p:sp>
      <p:pic>
        <p:nvPicPr>
          <p:cNvPr id="1026" name="Picture 2" descr="Digital object identifier - Wikipedia">
            <a:extLst>
              <a:ext uri="{FF2B5EF4-FFF2-40B4-BE49-F238E27FC236}">
                <a16:creationId xmlns:a16="http://schemas.microsoft.com/office/drawing/2014/main" id="{CB5F135E-98E7-6F03-DD94-8D74EA9B9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83" y="0"/>
            <a:ext cx="2016211" cy="2016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21CFD1-4416-5AE7-3B17-A18C2CB0599F}"/>
              </a:ext>
            </a:extLst>
          </p:cNvPr>
          <p:cNvPicPr>
            <a:picLocks noChangeAspect="1"/>
          </p:cNvPicPr>
          <p:nvPr/>
        </p:nvPicPr>
        <p:blipFill>
          <a:blip r:embed="rId4"/>
          <a:stretch>
            <a:fillRect/>
          </a:stretch>
        </p:blipFill>
        <p:spPr>
          <a:xfrm>
            <a:off x="4470400" y="3143765"/>
            <a:ext cx="3251200" cy="2819400"/>
          </a:xfrm>
          <a:prstGeom prst="rect">
            <a:avLst/>
          </a:prstGeom>
        </p:spPr>
      </p:pic>
      <p:pic>
        <p:nvPicPr>
          <p:cNvPr id="6" name="Picture 5" descr="Logo, company name&#10;&#10;Description automatically generated">
            <a:extLst>
              <a:ext uri="{FF2B5EF4-FFF2-40B4-BE49-F238E27FC236}">
                <a16:creationId xmlns:a16="http://schemas.microsoft.com/office/drawing/2014/main" id="{30D5F084-0548-CCAF-9296-C4C0DD5DACBF}"/>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78063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2360-9A8E-963E-7957-A5090C8CFFFD}"/>
              </a:ext>
            </a:extLst>
          </p:cNvPr>
          <p:cNvSpPr>
            <a:spLocks noGrp="1"/>
          </p:cNvSpPr>
          <p:nvPr>
            <p:ph type="title"/>
          </p:nvPr>
        </p:nvSpPr>
        <p:spPr/>
        <p:txBody>
          <a:bodyPr/>
          <a:lstStyle/>
          <a:p>
            <a:r>
              <a:rPr lang="en-US" dirty="0"/>
              <a:t>Resources Tab</a:t>
            </a:r>
          </a:p>
        </p:txBody>
      </p:sp>
      <p:sp>
        <p:nvSpPr>
          <p:cNvPr id="3" name="Content Placeholder 2">
            <a:extLst>
              <a:ext uri="{FF2B5EF4-FFF2-40B4-BE49-F238E27FC236}">
                <a16:creationId xmlns:a16="http://schemas.microsoft.com/office/drawing/2014/main" id="{91AF5207-3209-DD5A-EC86-67A432F2A811}"/>
              </a:ext>
            </a:extLst>
          </p:cNvPr>
          <p:cNvSpPr>
            <a:spLocks noGrp="1"/>
          </p:cNvSpPr>
          <p:nvPr>
            <p:ph idx="1"/>
          </p:nvPr>
        </p:nvSpPr>
        <p:spPr>
          <a:xfrm>
            <a:off x="1295400" y="1522071"/>
            <a:ext cx="9601200" cy="3581400"/>
          </a:xfrm>
        </p:spPr>
        <p:txBody>
          <a:bodyPr>
            <a:normAutofit/>
          </a:bodyPr>
          <a:lstStyle/>
          <a:p>
            <a:r>
              <a:rPr lang="en-US" sz="2800" dirty="0"/>
              <a:t>Important Resources</a:t>
            </a:r>
          </a:p>
          <a:p>
            <a:r>
              <a:rPr lang="en-US" sz="2800" dirty="0"/>
              <a:t>Practices</a:t>
            </a:r>
          </a:p>
        </p:txBody>
      </p:sp>
      <p:pic>
        <p:nvPicPr>
          <p:cNvPr id="5" name="Picture 4">
            <a:extLst>
              <a:ext uri="{FF2B5EF4-FFF2-40B4-BE49-F238E27FC236}">
                <a16:creationId xmlns:a16="http://schemas.microsoft.com/office/drawing/2014/main" id="{44DBAD89-2758-84CE-C463-E632D0A660FB}"/>
              </a:ext>
            </a:extLst>
          </p:cNvPr>
          <p:cNvPicPr>
            <a:picLocks noChangeAspect="1"/>
          </p:cNvPicPr>
          <p:nvPr/>
        </p:nvPicPr>
        <p:blipFill>
          <a:blip r:embed="rId3"/>
          <a:stretch>
            <a:fillRect/>
          </a:stretch>
        </p:blipFill>
        <p:spPr>
          <a:xfrm>
            <a:off x="2590800" y="3007971"/>
            <a:ext cx="9373842" cy="3429000"/>
          </a:xfrm>
          <a:prstGeom prst="rect">
            <a:avLst/>
          </a:prstGeom>
        </p:spPr>
      </p:pic>
      <p:pic>
        <p:nvPicPr>
          <p:cNvPr id="6" name="Picture 5" descr="Logo, company name&#10;&#10;Description automatically generated">
            <a:extLst>
              <a:ext uri="{FF2B5EF4-FFF2-40B4-BE49-F238E27FC236}">
                <a16:creationId xmlns:a16="http://schemas.microsoft.com/office/drawing/2014/main" id="{4B69D43D-277F-B85D-15E9-AF69A05552CF}"/>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12102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C2D9-561C-E9DF-4448-DCD7279E843E}"/>
              </a:ext>
            </a:extLst>
          </p:cNvPr>
          <p:cNvSpPr>
            <a:spLocks noGrp="1"/>
          </p:cNvSpPr>
          <p:nvPr>
            <p:ph type="title"/>
          </p:nvPr>
        </p:nvSpPr>
        <p:spPr/>
        <p:txBody>
          <a:bodyPr/>
          <a:lstStyle/>
          <a:p>
            <a:r>
              <a:rPr lang="en-US" dirty="0"/>
              <a:t>Community Tab</a:t>
            </a:r>
          </a:p>
        </p:txBody>
      </p:sp>
      <p:sp>
        <p:nvSpPr>
          <p:cNvPr id="3" name="Content Placeholder 2">
            <a:extLst>
              <a:ext uri="{FF2B5EF4-FFF2-40B4-BE49-F238E27FC236}">
                <a16:creationId xmlns:a16="http://schemas.microsoft.com/office/drawing/2014/main" id="{BA3E4088-9C35-5CA2-B983-B70EFB00095C}"/>
              </a:ext>
            </a:extLst>
          </p:cNvPr>
          <p:cNvSpPr>
            <a:spLocks noGrp="1"/>
          </p:cNvSpPr>
          <p:nvPr>
            <p:ph idx="1"/>
          </p:nvPr>
        </p:nvSpPr>
        <p:spPr/>
        <p:txBody>
          <a:bodyPr>
            <a:normAutofit/>
          </a:bodyPr>
          <a:lstStyle/>
          <a:p>
            <a:r>
              <a:rPr lang="en-US" sz="2800" dirty="0"/>
              <a:t>Collection of previous PICUP Webinar Series</a:t>
            </a:r>
          </a:p>
          <a:p>
            <a:r>
              <a:rPr lang="en-US" sz="2800" dirty="0"/>
              <a:t>Now include DOIs</a:t>
            </a:r>
          </a:p>
        </p:txBody>
      </p:sp>
      <p:pic>
        <p:nvPicPr>
          <p:cNvPr id="4" name="Picture 3">
            <a:extLst>
              <a:ext uri="{FF2B5EF4-FFF2-40B4-BE49-F238E27FC236}">
                <a16:creationId xmlns:a16="http://schemas.microsoft.com/office/drawing/2014/main" id="{ED2687DB-594E-F3AF-D613-5200A3AB029B}"/>
              </a:ext>
            </a:extLst>
          </p:cNvPr>
          <p:cNvPicPr>
            <a:picLocks noChangeAspect="1"/>
          </p:cNvPicPr>
          <p:nvPr/>
        </p:nvPicPr>
        <p:blipFill>
          <a:blip r:embed="rId3"/>
          <a:stretch>
            <a:fillRect/>
          </a:stretch>
        </p:blipFill>
        <p:spPr>
          <a:xfrm>
            <a:off x="8629650" y="2188557"/>
            <a:ext cx="3793010" cy="4578312"/>
          </a:xfrm>
          <a:prstGeom prst="rect">
            <a:avLst/>
          </a:prstGeom>
        </p:spPr>
      </p:pic>
      <p:pic>
        <p:nvPicPr>
          <p:cNvPr id="5" name="Picture 4" descr="Logo, company name&#10;&#10;Description automatically generated">
            <a:extLst>
              <a:ext uri="{FF2B5EF4-FFF2-40B4-BE49-F238E27FC236}">
                <a16:creationId xmlns:a16="http://schemas.microsoft.com/office/drawing/2014/main" id="{7FF232F1-291F-E684-D465-2B652616229F}"/>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239647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Mission of PICUP</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Lower the barriers to integrating computation into classes</a:t>
            </a:r>
          </a:p>
          <a:p>
            <a:pPr lvl="1"/>
            <a:r>
              <a:rPr lang="en-US" sz="2800" dirty="0"/>
              <a:t>Community</a:t>
            </a:r>
          </a:p>
          <a:p>
            <a:pPr lvl="1"/>
            <a:r>
              <a:rPr lang="en-US" sz="2800" dirty="0"/>
              <a:t>Training</a:t>
            </a:r>
          </a:p>
          <a:p>
            <a:pPr lvl="1"/>
            <a:r>
              <a:rPr lang="en-US" sz="2800" dirty="0"/>
              <a:t>Resources</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6478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543-0DB4-1D64-961C-0E98B0C598EA}"/>
              </a:ext>
            </a:extLst>
          </p:cNvPr>
          <p:cNvSpPr>
            <a:spLocks noGrp="1"/>
          </p:cNvSpPr>
          <p:nvPr>
            <p:ph type="title"/>
          </p:nvPr>
        </p:nvSpPr>
        <p:spPr/>
        <p:txBody>
          <a:bodyPr/>
          <a:lstStyle/>
          <a:p>
            <a:r>
              <a:rPr lang="en-US" dirty="0"/>
              <a:t>Site-Wide Searching</a:t>
            </a:r>
          </a:p>
        </p:txBody>
      </p:sp>
      <p:sp>
        <p:nvSpPr>
          <p:cNvPr id="3" name="Content Placeholder 2">
            <a:extLst>
              <a:ext uri="{FF2B5EF4-FFF2-40B4-BE49-F238E27FC236}">
                <a16:creationId xmlns:a16="http://schemas.microsoft.com/office/drawing/2014/main" id="{D3950626-6ECC-F63B-1B61-4014C9998D34}"/>
              </a:ext>
            </a:extLst>
          </p:cNvPr>
          <p:cNvSpPr>
            <a:spLocks noGrp="1"/>
          </p:cNvSpPr>
          <p:nvPr>
            <p:ph idx="1"/>
          </p:nvPr>
        </p:nvSpPr>
        <p:spPr>
          <a:xfrm>
            <a:off x="800100" y="2179013"/>
            <a:ext cx="9601200" cy="3581400"/>
          </a:xfrm>
        </p:spPr>
        <p:txBody>
          <a:bodyPr>
            <a:normAutofit/>
          </a:bodyPr>
          <a:lstStyle/>
          <a:p>
            <a:r>
              <a:rPr lang="en-US" sz="2800" dirty="0"/>
              <a:t>You can search: </a:t>
            </a:r>
          </a:p>
          <a:p>
            <a:pPr lvl="1"/>
            <a:r>
              <a:rPr lang="en-US" sz="2800" dirty="0"/>
              <a:t>Exercise Sets	</a:t>
            </a:r>
          </a:p>
          <a:p>
            <a:pPr lvl="1"/>
            <a:r>
              <a:rPr lang="en-US" sz="2800" dirty="0"/>
              <a:t>Faculty Commons</a:t>
            </a:r>
          </a:p>
          <a:p>
            <a:pPr lvl="1"/>
            <a:r>
              <a:rPr lang="en-US" sz="2800" dirty="0"/>
              <a:t>Resources</a:t>
            </a:r>
          </a:p>
          <a:p>
            <a:pPr lvl="1"/>
            <a:r>
              <a:rPr lang="en-US" sz="2800" dirty="0"/>
              <a:t>Webinar abstracts</a:t>
            </a:r>
          </a:p>
          <a:p>
            <a:pPr lvl="1"/>
            <a:r>
              <a:rPr lang="en-US" sz="2800" dirty="0"/>
              <a:t>Conference abstracts</a:t>
            </a:r>
          </a:p>
        </p:txBody>
      </p:sp>
      <p:pic>
        <p:nvPicPr>
          <p:cNvPr id="4" name="Picture 3">
            <a:extLst>
              <a:ext uri="{FF2B5EF4-FFF2-40B4-BE49-F238E27FC236}">
                <a16:creationId xmlns:a16="http://schemas.microsoft.com/office/drawing/2014/main" id="{5E5A803A-EDBC-9ECB-65F4-48A4A114F15D}"/>
              </a:ext>
            </a:extLst>
          </p:cNvPr>
          <p:cNvPicPr>
            <a:picLocks noChangeAspect="1"/>
          </p:cNvPicPr>
          <p:nvPr/>
        </p:nvPicPr>
        <p:blipFill>
          <a:blip r:embed="rId3"/>
          <a:stretch>
            <a:fillRect/>
          </a:stretch>
        </p:blipFill>
        <p:spPr>
          <a:xfrm>
            <a:off x="6321425" y="685800"/>
            <a:ext cx="3492500" cy="1333500"/>
          </a:xfrm>
          <a:prstGeom prst="rect">
            <a:avLst/>
          </a:prstGeom>
        </p:spPr>
      </p:pic>
      <p:pic>
        <p:nvPicPr>
          <p:cNvPr id="5" name="Picture 4">
            <a:extLst>
              <a:ext uri="{FF2B5EF4-FFF2-40B4-BE49-F238E27FC236}">
                <a16:creationId xmlns:a16="http://schemas.microsoft.com/office/drawing/2014/main" id="{63513738-2559-F683-1B54-D6895D9D63F5}"/>
              </a:ext>
            </a:extLst>
          </p:cNvPr>
          <p:cNvPicPr>
            <a:picLocks noChangeAspect="1"/>
          </p:cNvPicPr>
          <p:nvPr/>
        </p:nvPicPr>
        <p:blipFill>
          <a:blip r:embed="rId4"/>
          <a:stretch>
            <a:fillRect/>
          </a:stretch>
        </p:blipFill>
        <p:spPr>
          <a:xfrm>
            <a:off x="4772026" y="2186327"/>
            <a:ext cx="7269955" cy="2499974"/>
          </a:xfrm>
          <a:prstGeom prst="rect">
            <a:avLst/>
          </a:prstGeom>
        </p:spPr>
      </p:pic>
      <p:pic>
        <p:nvPicPr>
          <p:cNvPr id="6" name="Picture 5" descr="Logo, company name&#10;&#10;Description automatically generated">
            <a:extLst>
              <a:ext uri="{FF2B5EF4-FFF2-40B4-BE49-F238E27FC236}">
                <a16:creationId xmlns:a16="http://schemas.microsoft.com/office/drawing/2014/main" id="{CDAE809D-4227-DB60-BA9A-04C2F3B6A3D0}"/>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89945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2ED7-2782-8FC7-B8AD-96D58939F8D9}"/>
              </a:ext>
            </a:extLst>
          </p:cNvPr>
          <p:cNvSpPr>
            <a:spLocks noGrp="1"/>
          </p:cNvSpPr>
          <p:nvPr>
            <p:ph type="title"/>
          </p:nvPr>
        </p:nvSpPr>
        <p:spPr/>
        <p:txBody>
          <a:bodyPr/>
          <a:lstStyle/>
          <a:p>
            <a:r>
              <a:rPr lang="en-US" dirty="0"/>
              <a:t>Workshop!</a:t>
            </a:r>
          </a:p>
        </p:txBody>
      </p:sp>
      <p:sp>
        <p:nvSpPr>
          <p:cNvPr id="3" name="Content Placeholder 2">
            <a:extLst>
              <a:ext uri="{FF2B5EF4-FFF2-40B4-BE49-F238E27FC236}">
                <a16:creationId xmlns:a16="http://schemas.microsoft.com/office/drawing/2014/main" id="{A424A095-6AA1-72AD-9DAF-B5579C17BED0}"/>
              </a:ext>
            </a:extLst>
          </p:cNvPr>
          <p:cNvSpPr>
            <a:spLocks noGrp="1"/>
          </p:cNvSpPr>
          <p:nvPr>
            <p:ph idx="1"/>
          </p:nvPr>
        </p:nvSpPr>
        <p:spPr>
          <a:xfrm>
            <a:off x="1371600" y="1428750"/>
            <a:ext cx="9601200" cy="3581400"/>
          </a:xfrm>
        </p:spPr>
        <p:txBody>
          <a:bodyPr>
            <a:normAutofit/>
          </a:bodyPr>
          <a:lstStyle/>
          <a:p>
            <a:r>
              <a:rPr lang="en-US" sz="2800" b="1" dirty="0"/>
              <a:t>Summer 2022 Virtual Workshop</a:t>
            </a:r>
          </a:p>
          <a:p>
            <a:pPr lvl="1"/>
            <a:r>
              <a:rPr lang="en-US" sz="2800" dirty="0"/>
              <a:t>Aug 2-4</a:t>
            </a:r>
          </a:p>
          <a:p>
            <a:pPr lvl="1"/>
            <a:r>
              <a:rPr lang="en-US" sz="2800" dirty="0"/>
              <a:t>Sign up by July 19</a:t>
            </a:r>
          </a:p>
          <a:p>
            <a:pPr lvl="2"/>
            <a:r>
              <a:rPr lang="en-US" sz="2600" dirty="0"/>
              <a:t>Go to Events Tab</a:t>
            </a:r>
          </a:p>
        </p:txBody>
      </p:sp>
      <p:pic>
        <p:nvPicPr>
          <p:cNvPr id="4" name="Picture 3">
            <a:extLst>
              <a:ext uri="{FF2B5EF4-FFF2-40B4-BE49-F238E27FC236}">
                <a16:creationId xmlns:a16="http://schemas.microsoft.com/office/drawing/2014/main" id="{FF58685E-CB72-CA6E-1512-5B3488EBF1C3}"/>
              </a:ext>
            </a:extLst>
          </p:cNvPr>
          <p:cNvPicPr>
            <a:picLocks noChangeAspect="1"/>
          </p:cNvPicPr>
          <p:nvPr/>
        </p:nvPicPr>
        <p:blipFill>
          <a:blip r:embed="rId3"/>
          <a:stretch>
            <a:fillRect/>
          </a:stretch>
        </p:blipFill>
        <p:spPr>
          <a:xfrm>
            <a:off x="2634256" y="3429000"/>
            <a:ext cx="7075887" cy="3318591"/>
          </a:xfrm>
          <a:prstGeom prst="rect">
            <a:avLst/>
          </a:prstGeom>
        </p:spPr>
      </p:pic>
      <p:pic>
        <p:nvPicPr>
          <p:cNvPr id="5" name="Picture 4" descr="Logo, company name&#10;&#10;Description automatically generated">
            <a:extLst>
              <a:ext uri="{FF2B5EF4-FFF2-40B4-BE49-F238E27FC236}">
                <a16:creationId xmlns:a16="http://schemas.microsoft.com/office/drawing/2014/main" id="{2B3B0C55-5E77-2590-3D6A-01B268310567}"/>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68564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F8F-010F-5A87-B2CE-30B1557906AB}"/>
              </a:ext>
            </a:extLst>
          </p:cNvPr>
          <p:cNvSpPr>
            <a:spLocks noGrp="1"/>
          </p:cNvSpPr>
          <p:nvPr>
            <p:ph type="title"/>
          </p:nvPr>
        </p:nvSpPr>
        <p:spPr/>
        <p:txBody>
          <a:bodyPr/>
          <a:lstStyle/>
          <a:p>
            <a:r>
              <a:rPr lang="en-US" dirty="0"/>
              <a:t>What can you do?</a:t>
            </a:r>
          </a:p>
        </p:txBody>
      </p:sp>
      <p:sp>
        <p:nvSpPr>
          <p:cNvPr id="3" name="Content Placeholder 2">
            <a:extLst>
              <a:ext uri="{FF2B5EF4-FFF2-40B4-BE49-F238E27FC236}">
                <a16:creationId xmlns:a16="http://schemas.microsoft.com/office/drawing/2014/main" id="{3CE193DB-9C14-4F04-3E87-FB9F9B33D252}"/>
              </a:ext>
            </a:extLst>
          </p:cNvPr>
          <p:cNvSpPr>
            <a:spLocks noGrp="1"/>
          </p:cNvSpPr>
          <p:nvPr>
            <p:ph idx="1"/>
          </p:nvPr>
        </p:nvSpPr>
        <p:spPr>
          <a:xfrm>
            <a:off x="1371600" y="1557338"/>
            <a:ext cx="9601200" cy="4310062"/>
          </a:xfrm>
        </p:spPr>
        <p:txBody>
          <a:bodyPr>
            <a:normAutofit/>
          </a:bodyPr>
          <a:lstStyle/>
          <a:p>
            <a:r>
              <a:rPr lang="en-US" sz="2800" dirty="0"/>
              <a:t>Submit Exercise Sets	</a:t>
            </a:r>
          </a:p>
          <a:p>
            <a:r>
              <a:rPr lang="en-US" sz="2800" dirty="0"/>
              <a:t>Share activities in Faculty Commons</a:t>
            </a:r>
          </a:p>
          <a:p>
            <a:r>
              <a:rPr lang="en-US" sz="2800" dirty="0"/>
              <a:t>Write posts for Resources</a:t>
            </a:r>
          </a:p>
          <a:p>
            <a:r>
              <a:rPr lang="en-US" sz="2800" dirty="0"/>
              <a:t>Stay connected with the community</a:t>
            </a:r>
          </a:p>
        </p:txBody>
      </p:sp>
      <p:pic>
        <p:nvPicPr>
          <p:cNvPr id="4" name="Picture 3" descr="Logo, company name&#10;&#10;Description automatically generated">
            <a:extLst>
              <a:ext uri="{FF2B5EF4-FFF2-40B4-BE49-F238E27FC236}">
                <a16:creationId xmlns:a16="http://schemas.microsoft.com/office/drawing/2014/main" id="{8B2951F3-B824-763E-1181-526CA36A9CAB}"/>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4259647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F8F-010F-5A87-B2CE-30B1557906AB}"/>
              </a:ext>
            </a:extLst>
          </p:cNvPr>
          <p:cNvSpPr>
            <a:spLocks noGrp="1"/>
          </p:cNvSpPr>
          <p:nvPr>
            <p:ph type="title"/>
          </p:nvPr>
        </p:nvSpPr>
        <p:spPr/>
        <p:txBody>
          <a:bodyPr/>
          <a:lstStyle/>
          <a:p>
            <a:r>
              <a:rPr lang="en-US" dirty="0"/>
              <a:t>ES Needs</a:t>
            </a:r>
            <a:r>
              <a:rPr lang="en-US" baseline="30000" dirty="0"/>
              <a:t>1</a:t>
            </a:r>
          </a:p>
        </p:txBody>
      </p:sp>
      <p:sp>
        <p:nvSpPr>
          <p:cNvPr id="3" name="Content Placeholder 2">
            <a:extLst>
              <a:ext uri="{FF2B5EF4-FFF2-40B4-BE49-F238E27FC236}">
                <a16:creationId xmlns:a16="http://schemas.microsoft.com/office/drawing/2014/main" id="{3CE193DB-9C14-4F04-3E87-FB9F9B33D252}"/>
              </a:ext>
            </a:extLst>
          </p:cNvPr>
          <p:cNvSpPr>
            <a:spLocks noGrp="1"/>
          </p:cNvSpPr>
          <p:nvPr>
            <p:ph idx="1"/>
          </p:nvPr>
        </p:nvSpPr>
        <p:spPr>
          <a:xfrm>
            <a:off x="1371600" y="1557338"/>
            <a:ext cx="9601200" cy="4310062"/>
          </a:xfrm>
        </p:spPr>
        <p:txBody>
          <a:bodyPr>
            <a:normAutofit fontScale="92500" lnSpcReduction="10000"/>
          </a:bodyPr>
          <a:lstStyle/>
          <a:p>
            <a:r>
              <a:rPr lang="en-US" sz="2800" dirty="0"/>
              <a:t>EJS </a:t>
            </a:r>
          </a:p>
          <a:p>
            <a:r>
              <a:rPr lang="en-US" sz="2800" dirty="0"/>
              <a:t>C++</a:t>
            </a:r>
          </a:p>
          <a:p>
            <a:r>
              <a:rPr lang="en-US" sz="2800" dirty="0" err="1"/>
              <a:t>PhET</a:t>
            </a:r>
            <a:r>
              <a:rPr lang="en-US" sz="2800" dirty="0"/>
              <a:t>-style simulations</a:t>
            </a:r>
          </a:p>
          <a:p>
            <a:r>
              <a:rPr lang="en-US" sz="2800" dirty="0"/>
              <a:t>High-school material</a:t>
            </a:r>
          </a:p>
          <a:p>
            <a:r>
              <a:rPr lang="en-US" sz="2800" dirty="0"/>
              <a:t>Upper-level material</a:t>
            </a:r>
          </a:p>
          <a:p>
            <a:r>
              <a:rPr lang="en-US" sz="2800" dirty="0"/>
              <a:t>Condensed Matter Physics </a:t>
            </a:r>
          </a:p>
          <a:p>
            <a:r>
              <a:rPr lang="en-US" sz="2800" dirty="0"/>
              <a:t>High Energy/Particle Physics</a:t>
            </a:r>
          </a:p>
          <a:p>
            <a:r>
              <a:rPr lang="en-US" sz="2800" dirty="0"/>
              <a:t>Biophysics</a:t>
            </a:r>
          </a:p>
          <a:p>
            <a:r>
              <a:rPr lang="en-US" sz="2800" dirty="0"/>
              <a:t>Chemical/Molecular Physics</a:t>
            </a:r>
          </a:p>
        </p:txBody>
      </p:sp>
      <p:pic>
        <p:nvPicPr>
          <p:cNvPr id="4" name="Picture 3" descr="Logo, company name&#10;&#10;Description automatically generated">
            <a:extLst>
              <a:ext uri="{FF2B5EF4-FFF2-40B4-BE49-F238E27FC236}">
                <a16:creationId xmlns:a16="http://schemas.microsoft.com/office/drawing/2014/main" id="{8B2951F3-B824-763E-1181-526CA36A9CAB}"/>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5" name="TextBox 4">
            <a:extLst>
              <a:ext uri="{FF2B5EF4-FFF2-40B4-BE49-F238E27FC236}">
                <a16:creationId xmlns:a16="http://schemas.microsoft.com/office/drawing/2014/main" id="{7AEC0A90-70D3-F1BD-6B00-3EBA59904A6B}"/>
              </a:ext>
            </a:extLst>
          </p:cNvPr>
          <p:cNvSpPr txBox="1"/>
          <p:nvPr/>
        </p:nvSpPr>
        <p:spPr>
          <a:xfrm>
            <a:off x="2171700" y="6186487"/>
            <a:ext cx="8286750" cy="584775"/>
          </a:xfrm>
          <a:prstGeom prst="rect">
            <a:avLst/>
          </a:prstGeom>
          <a:noFill/>
        </p:spPr>
        <p:txBody>
          <a:bodyPr wrap="square" rtlCol="0">
            <a:spAutoFit/>
          </a:bodyPr>
          <a:lstStyle/>
          <a:p>
            <a:r>
              <a:rPr lang="en-US" sz="1600" dirty="0"/>
              <a:t>1) </a:t>
            </a:r>
            <a:r>
              <a:rPr lang="en-US" sz="1600" dirty="0">
                <a:hlinkClick r:id="rId4"/>
              </a:rPr>
              <a:t>Lane, W. Brian. "Analysis of the PICUP Collection: Strengths and Areas for Development." </a:t>
            </a:r>
            <a:r>
              <a:rPr lang="en-US" sz="1600" i="1" dirty="0" err="1">
                <a:hlinkClick r:id="rId4"/>
              </a:rPr>
              <a:t>arXiv</a:t>
            </a:r>
            <a:r>
              <a:rPr lang="en-US" sz="1600" i="1" dirty="0">
                <a:hlinkClick r:id="rId4"/>
              </a:rPr>
              <a:t> preprint arXiv:2103.02408</a:t>
            </a:r>
            <a:r>
              <a:rPr lang="en-US" sz="1600" dirty="0">
                <a:hlinkClick r:id="rId4"/>
              </a:rPr>
              <a:t> (2021).</a:t>
            </a:r>
            <a:endParaRPr lang="en-US" sz="1600" dirty="0"/>
          </a:p>
        </p:txBody>
      </p:sp>
    </p:spTree>
    <p:extLst>
      <p:ext uri="{BB962C8B-B14F-4D97-AF65-F5344CB8AC3E}">
        <p14:creationId xmlns:p14="http://schemas.microsoft.com/office/powerpoint/2010/main" val="419279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1980731" y="1"/>
            <a:ext cx="8534871" cy="1485900"/>
          </a:xfrm>
          <a:prstGeom prst="rect">
            <a:avLst/>
          </a:prstGeom>
          <a:noFill/>
          <a:ln>
            <a:noFill/>
          </a:ln>
        </p:spPr>
        <p:txBody>
          <a:bodyPr spcFirstLastPara="1" vert="horz" wrap="square" lIns="91433" tIns="45700" rIns="91433" bIns="45700" rtlCol="0" anchor="ctr" anchorCtr="0">
            <a:normAutofit/>
          </a:bodyPr>
          <a:lstStyle/>
          <a:p>
            <a:pPr algn="ctr">
              <a:lnSpc>
                <a:spcPct val="90000"/>
              </a:lnSpc>
              <a:spcBef>
                <a:spcPts val="0"/>
              </a:spcBef>
              <a:buClr>
                <a:srgbClr val="090AF0"/>
              </a:buClr>
              <a:buSzPts val="3300"/>
            </a:pPr>
            <a:r>
              <a:rPr lang="en" dirty="0">
                <a:solidFill>
                  <a:srgbClr val="090AF0"/>
                </a:solidFill>
              </a:rPr>
              <a:t>A Short History of Computation</a:t>
            </a:r>
            <a:endParaRPr dirty="0"/>
          </a:p>
        </p:txBody>
      </p:sp>
      <p:sp>
        <p:nvSpPr>
          <p:cNvPr id="248" name="Google Shape;248;p31"/>
          <p:cNvSpPr txBox="1">
            <a:spLocks noGrp="1"/>
          </p:cNvSpPr>
          <p:nvPr>
            <p:ph type="body" idx="1"/>
          </p:nvPr>
        </p:nvSpPr>
        <p:spPr>
          <a:xfrm>
            <a:off x="2209330" y="1295402"/>
            <a:ext cx="7772871" cy="5333999"/>
          </a:xfrm>
          <a:prstGeom prst="rect">
            <a:avLst/>
          </a:prstGeom>
          <a:noFill/>
          <a:ln>
            <a:noFill/>
          </a:ln>
        </p:spPr>
        <p:txBody>
          <a:bodyPr spcFirstLastPara="1" vert="horz" wrap="square" lIns="91433" tIns="45700" rIns="91433" bIns="45700" rtlCol="0" anchor="t" anchorCtr="0">
            <a:normAutofit/>
          </a:bodyPr>
          <a:lstStyle/>
          <a:p>
            <a:pPr marL="237061" indent="-228594">
              <a:lnSpc>
                <a:spcPct val="90000"/>
              </a:lnSpc>
              <a:spcBef>
                <a:spcPts val="0"/>
              </a:spcBef>
              <a:spcAft>
                <a:spcPts val="0"/>
              </a:spcAft>
              <a:buClr>
                <a:schemeClr val="dk1"/>
              </a:buClr>
              <a:buSzPts val="2100"/>
              <a:buChar char="•"/>
            </a:pPr>
            <a:r>
              <a:rPr lang="en"/>
              <a:t>Hand-written math: ~ 3000 BCE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Logarithm Tables:   1614 to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Slide Rules:  1620 to 1975</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Handheld Calculator: 1972 -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Personal Computer:  1977 – …</a:t>
            </a:r>
            <a:endParaRPr/>
          </a:p>
          <a:p>
            <a:pPr marL="237061" indent="-50799">
              <a:lnSpc>
                <a:spcPct val="90000"/>
              </a:lnSpc>
              <a:spcBef>
                <a:spcPts val="1067"/>
              </a:spcBef>
              <a:spcAft>
                <a:spcPts val="0"/>
              </a:spcAft>
              <a:buClr>
                <a:schemeClr val="dk1"/>
              </a:buClr>
              <a:buSzPts val="2100"/>
              <a:buNone/>
            </a:pPr>
            <a:endParaRPr/>
          </a:p>
          <a:p>
            <a:pPr marL="237061" indent="-228594">
              <a:lnSpc>
                <a:spcPct val="90000"/>
              </a:lnSpc>
              <a:spcBef>
                <a:spcPts val="1067"/>
              </a:spcBef>
              <a:spcAft>
                <a:spcPts val="0"/>
              </a:spcAft>
              <a:buClr>
                <a:schemeClr val="dk1"/>
              </a:buClr>
              <a:buSzPts val="2100"/>
              <a:buChar char="•"/>
            </a:pPr>
            <a:r>
              <a:rPr lang="en"/>
              <a:t>Python: 1989 - …</a:t>
            </a:r>
            <a:endParaRPr/>
          </a:p>
        </p:txBody>
      </p:sp>
      <p:pic>
        <p:nvPicPr>
          <p:cNvPr id="249" name="Google Shape;249;p31"/>
          <p:cNvPicPr preferRelativeResize="0"/>
          <p:nvPr/>
        </p:nvPicPr>
        <p:blipFill rotWithShape="1">
          <a:blip r:embed="rId3">
            <a:alphaModFix/>
          </a:blip>
          <a:srcRect/>
          <a:stretch/>
        </p:blipFill>
        <p:spPr>
          <a:xfrm>
            <a:off x="6095765" y="2807345"/>
            <a:ext cx="1925320" cy="554611"/>
          </a:xfrm>
          <a:prstGeom prst="rect">
            <a:avLst/>
          </a:prstGeom>
          <a:noFill/>
          <a:ln>
            <a:noFill/>
          </a:ln>
        </p:spPr>
      </p:pic>
      <p:pic>
        <p:nvPicPr>
          <p:cNvPr id="250" name="Google Shape;250;p31"/>
          <p:cNvPicPr preferRelativeResize="0"/>
          <p:nvPr/>
        </p:nvPicPr>
        <p:blipFill rotWithShape="1">
          <a:blip r:embed="rId4">
            <a:alphaModFix/>
          </a:blip>
          <a:srcRect/>
          <a:stretch/>
        </p:blipFill>
        <p:spPr>
          <a:xfrm>
            <a:off x="6206164" y="1804817"/>
            <a:ext cx="673243" cy="872251"/>
          </a:xfrm>
          <a:prstGeom prst="rect">
            <a:avLst/>
          </a:prstGeom>
          <a:noFill/>
          <a:ln>
            <a:noFill/>
          </a:ln>
        </p:spPr>
      </p:pic>
      <p:pic>
        <p:nvPicPr>
          <p:cNvPr id="251" name="Google Shape;251;p31"/>
          <p:cNvPicPr preferRelativeResize="0"/>
          <p:nvPr/>
        </p:nvPicPr>
        <p:blipFill rotWithShape="1">
          <a:blip r:embed="rId5">
            <a:alphaModFix/>
          </a:blip>
          <a:srcRect/>
          <a:stretch/>
        </p:blipFill>
        <p:spPr>
          <a:xfrm>
            <a:off x="6095765" y="3587365"/>
            <a:ext cx="1065441" cy="750071"/>
          </a:xfrm>
          <a:prstGeom prst="rect">
            <a:avLst/>
          </a:prstGeom>
          <a:noFill/>
          <a:ln>
            <a:noFill/>
          </a:ln>
        </p:spPr>
      </p:pic>
      <p:pic>
        <p:nvPicPr>
          <p:cNvPr id="252" name="Google Shape;252;p31"/>
          <p:cNvPicPr preferRelativeResize="0"/>
          <p:nvPr/>
        </p:nvPicPr>
        <p:blipFill rotWithShape="1">
          <a:blip r:embed="rId6">
            <a:alphaModFix/>
          </a:blip>
          <a:srcRect/>
          <a:stretch/>
        </p:blipFill>
        <p:spPr>
          <a:xfrm>
            <a:off x="6059751" y="4586366"/>
            <a:ext cx="1137467" cy="1046471"/>
          </a:xfrm>
          <a:prstGeom prst="rect">
            <a:avLst/>
          </a:prstGeom>
          <a:noFill/>
          <a:ln>
            <a:noFill/>
          </a:ln>
        </p:spPr>
      </p:pic>
      <p:pic>
        <p:nvPicPr>
          <p:cNvPr id="253" name="Google Shape;253;p31"/>
          <p:cNvPicPr preferRelativeResize="0"/>
          <p:nvPr/>
        </p:nvPicPr>
        <p:blipFill rotWithShape="1">
          <a:blip r:embed="rId7">
            <a:alphaModFix/>
          </a:blip>
          <a:srcRect/>
          <a:stretch/>
        </p:blipFill>
        <p:spPr>
          <a:xfrm>
            <a:off x="4727446" y="5389451"/>
            <a:ext cx="765387" cy="765387"/>
          </a:xfrm>
          <a:prstGeom prst="rect">
            <a:avLst/>
          </a:prstGeom>
          <a:noFill/>
          <a:ln>
            <a:noFill/>
          </a:ln>
        </p:spPr>
      </p:pic>
      <p:pic>
        <p:nvPicPr>
          <p:cNvPr id="254" name="Google Shape;254;p31"/>
          <p:cNvPicPr preferRelativeResize="0"/>
          <p:nvPr/>
        </p:nvPicPr>
        <p:blipFill rotWithShape="1">
          <a:blip r:embed="rId8">
            <a:alphaModFix/>
          </a:blip>
          <a:srcRect/>
          <a:stretch/>
        </p:blipFill>
        <p:spPr>
          <a:xfrm>
            <a:off x="7660513" y="1137956"/>
            <a:ext cx="1203961" cy="800635"/>
          </a:xfrm>
          <a:prstGeom prst="rect">
            <a:avLst/>
          </a:prstGeom>
          <a:noFill/>
          <a:ln>
            <a:noFill/>
          </a:ln>
        </p:spPr>
      </p:pic>
      <p:pic>
        <p:nvPicPr>
          <p:cNvPr id="10" name="Picture 9" descr="Logo, company name&#10;&#10;Description automatically generated">
            <a:extLst>
              <a:ext uri="{FF2B5EF4-FFF2-40B4-BE49-F238E27FC236}">
                <a16:creationId xmlns:a16="http://schemas.microsoft.com/office/drawing/2014/main" id="{C1746D60-73BF-A1CD-E4DF-619F3151AFA2}"/>
              </a:ext>
            </a:extLst>
          </p:cNvPr>
          <p:cNvPicPr>
            <a:picLocks noChangeAspect="1"/>
          </p:cNvPicPr>
          <p:nvPr/>
        </p:nvPicPr>
        <p:blipFill>
          <a:blip r:embed="rId9"/>
          <a:stretch>
            <a:fillRect/>
          </a:stretch>
        </p:blipFill>
        <p:spPr>
          <a:xfrm>
            <a:off x="10700952" y="-232204"/>
            <a:ext cx="1721708" cy="172170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6C08-C0EC-02F9-0B50-9BB991EF6DB3}"/>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9A9551E2-F83F-2AE6-52D7-6E72CF8C746F}"/>
              </a:ext>
            </a:extLst>
          </p:cNvPr>
          <p:cNvSpPr>
            <a:spLocks noGrp="1"/>
          </p:cNvSpPr>
          <p:nvPr>
            <p:ph idx="1"/>
          </p:nvPr>
        </p:nvSpPr>
        <p:spPr>
          <a:xfrm>
            <a:off x="1219199" y="1414463"/>
            <a:ext cx="10639425" cy="5443537"/>
          </a:xfrm>
        </p:spPr>
        <p:txBody>
          <a:bodyPr>
            <a:normAutofit lnSpcReduction="10000"/>
          </a:bodyPr>
          <a:lstStyle/>
          <a:p>
            <a:r>
              <a:rPr lang="en-US" sz="2800" dirty="0"/>
              <a:t>Resource Development: Lyle </a:t>
            </a:r>
            <a:r>
              <a:rPr lang="en-US" sz="2800" dirty="0" err="1"/>
              <a:t>Barbato</a:t>
            </a:r>
            <a:r>
              <a:rPr lang="en-US" sz="2800" dirty="0"/>
              <a:t>, Kelly </a:t>
            </a:r>
            <a:r>
              <a:rPr lang="en-US" sz="2800" dirty="0" err="1"/>
              <a:t>Roos</a:t>
            </a:r>
            <a:r>
              <a:rPr lang="en-US" sz="2800" dirty="0"/>
              <a:t>, Larry Engelhardt</a:t>
            </a:r>
          </a:p>
          <a:p>
            <a:r>
              <a:rPr lang="en-US" sz="2800" dirty="0"/>
              <a:t>Other PICUP Leadership: Marie Lopez del Puerto, Danny Caballero, Robert </a:t>
            </a:r>
            <a:r>
              <a:rPr lang="en-US" sz="2800" dirty="0" err="1"/>
              <a:t>Hilborn</a:t>
            </a:r>
            <a:r>
              <a:rPr lang="en-US" sz="2800" dirty="0"/>
              <a:t>, and Norman </a:t>
            </a:r>
            <a:r>
              <a:rPr lang="en-US" sz="2800" dirty="0" err="1"/>
              <a:t>Chonacky</a:t>
            </a:r>
            <a:endParaRPr lang="en-US" sz="2800" dirty="0"/>
          </a:p>
          <a:p>
            <a:r>
              <a:rPr lang="en-US" sz="2800" dirty="0"/>
              <a:t>Evaluator: Alexis </a:t>
            </a:r>
            <a:r>
              <a:rPr lang="en-US" sz="2800" dirty="0" err="1"/>
              <a:t>Knaub</a:t>
            </a:r>
            <a:endParaRPr lang="en-US" sz="2800" dirty="0"/>
          </a:p>
          <a:p>
            <a:r>
              <a:rPr lang="en-US" sz="2800" dirty="0"/>
              <a:t>PICUP Associate Editors and Reviewers</a:t>
            </a:r>
          </a:p>
          <a:p>
            <a:r>
              <a:rPr lang="en-US" sz="2800" dirty="0"/>
              <a:t>You, the PICUP community</a:t>
            </a:r>
          </a:p>
          <a:p>
            <a:endParaRPr lang="en-US" sz="2800" dirty="0"/>
          </a:p>
          <a:p>
            <a:endParaRPr lang="en-US" sz="2800" dirty="0"/>
          </a:p>
          <a:p>
            <a:endParaRPr lang="en-US" sz="2800" dirty="0"/>
          </a:p>
          <a:p>
            <a:r>
              <a:rPr lang="en-US" sz="2800" dirty="0"/>
              <a:t>Thank you to the UW-Stout Chancellor, STEMM Dean, and Department of Chemistry and Physics Chair for funding</a:t>
            </a:r>
          </a:p>
        </p:txBody>
      </p:sp>
      <p:pic>
        <p:nvPicPr>
          <p:cNvPr id="4" name="Picture 3">
            <a:extLst>
              <a:ext uri="{FF2B5EF4-FFF2-40B4-BE49-F238E27FC236}">
                <a16:creationId xmlns:a16="http://schemas.microsoft.com/office/drawing/2014/main" id="{CF13A2FA-F99B-174D-99F8-70CF24706916}"/>
              </a:ext>
            </a:extLst>
          </p:cNvPr>
          <p:cNvPicPr>
            <a:picLocks noChangeAspect="1"/>
          </p:cNvPicPr>
          <p:nvPr/>
        </p:nvPicPr>
        <p:blipFill>
          <a:blip r:embed="rId2"/>
          <a:stretch>
            <a:fillRect/>
          </a:stretch>
        </p:blipFill>
        <p:spPr>
          <a:xfrm>
            <a:off x="7827962" y="2330449"/>
            <a:ext cx="3413126" cy="3413126"/>
          </a:xfrm>
          <a:prstGeom prst="rect">
            <a:avLst/>
          </a:prstGeom>
        </p:spPr>
      </p:pic>
      <p:sp>
        <p:nvSpPr>
          <p:cNvPr id="5" name="TextBox 4">
            <a:extLst>
              <a:ext uri="{FF2B5EF4-FFF2-40B4-BE49-F238E27FC236}">
                <a16:creationId xmlns:a16="http://schemas.microsoft.com/office/drawing/2014/main" id="{02077795-CFB0-0A3F-3B98-360AE444D006}"/>
              </a:ext>
            </a:extLst>
          </p:cNvPr>
          <p:cNvSpPr txBox="1"/>
          <p:nvPr/>
        </p:nvSpPr>
        <p:spPr>
          <a:xfrm>
            <a:off x="8697913" y="5374243"/>
            <a:ext cx="2543175" cy="369332"/>
          </a:xfrm>
          <a:prstGeom prst="rect">
            <a:avLst/>
          </a:prstGeom>
          <a:noFill/>
        </p:spPr>
        <p:txBody>
          <a:bodyPr wrap="square" rtlCol="0">
            <a:spAutoFit/>
          </a:bodyPr>
          <a:lstStyle/>
          <a:p>
            <a:r>
              <a:rPr lang="en-US" b="1" dirty="0">
                <a:solidFill>
                  <a:srgbClr val="FF0000"/>
                </a:solidFill>
              </a:rPr>
              <a:t>Link to slides</a:t>
            </a:r>
          </a:p>
        </p:txBody>
      </p:sp>
      <p:pic>
        <p:nvPicPr>
          <p:cNvPr id="6" name="Picture 5" descr="Logo, company name&#10;&#10;Description automatically generated">
            <a:extLst>
              <a:ext uri="{FF2B5EF4-FFF2-40B4-BE49-F238E27FC236}">
                <a16:creationId xmlns:a16="http://schemas.microsoft.com/office/drawing/2014/main" id="{B7FDF482-C574-C64C-3466-0DB70D8EFB77}"/>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4290122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8907-2E1F-D901-C4B4-0DBE18B5218D}"/>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B1D6DB58-2D0C-BB27-5952-B88C22B3B471}"/>
              </a:ext>
            </a:extLst>
          </p:cNvPr>
          <p:cNvSpPr>
            <a:spLocks noGrp="1"/>
          </p:cNvSpPr>
          <p:nvPr>
            <p:ph idx="1"/>
          </p:nvPr>
        </p:nvSpPr>
        <p:spPr/>
        <p:txBody>
          <a:bodyPr>
            <a:normAutofit lnSpcReduction="10000"/>
          </a:bodyPr>
          <a:lstStyle/>
          <a:p>
            <a:r>
              <a:rPr lang="en-US" dirty="0">
                <a:hlinkClick r:id="rId2"/>
              </a:rPr>
              <a:t>Shodor Visioning Workshop</a:t>
            </a:r>
            <a:endParaRPr lang="en-US" dirty="0"/>
          </a:p>
          <a:p>
            <a:r>
              <a:rPr lang="en-US" dirty="0">
                <a:hlinkClick r:id="rId3"/>
              </a:rPr>
              <a:t>Computing in Science and Engineering Special Issue on Physics Computation</a:t>
            </a:r>
            <a:endParaRPr lang="en-US" dirty="0">
              <a:hlinkClick r:id="rId4"/>
            </a:endParaRPr>
          </a:p>
          <a:p>
            <a:r>
              <a:rPr lang="en-US" dirty="0">
                <a:hlinkClick r:id="rId4"/>
              </a:rPr>
              <a:t>Fuller, Robert G. "Numerical computations in US undergraduate physics courses." </a:t>
            </a:r>
            <a:r>
              <a:rPr lang="en-US" i="1" dirty="0">
                <a:hlinkClick r:id="rId4"/>
              </a:rPr>
              <a:t>Computing in science &amp; engineering</a:t>
            </a:r>
            <a:r>
              <a:rPr lang="en-US" dirty="0">
                <a:hlinkClick r:id="rId4"/>
              </a:rPr>
              <a:t> 8.5 (2006): 16-21.</a:t>
            </a:r>
            <a:endParaRPr lang="en-US" dirty="0"/>
          </a:p>
          <a:p>
            <a:r>
              <a:rPr lang="en-US" dirty="0">
                <a:hlinkClick r:id="rId5"/>
              </a:rPr>
              <a:t>Caballero, Marcos D., and Laura </a:t>
            </a:r>
            <a:r>
              <a:rPr lang="en-US" dirty="0" err="1">
                <a:hlinkClick r:id="rId5"/>
              </a:rPr>
              <a:t>Merner</a:t>
            </a:r>
            <a:r>
              <a:rPr lang="en-US" dirty="0">
                <a:hlinkClick r:id="rId5"/>
              </a:rPr>
              <a:t>. "Prevalence and nature of computational instruction in undergraduate physics programs across the United States." </a:t>
            </a:r>
            <a:r>
              <a:rPr lang="en-US" i="1" dirty="0">
                <a:hlinkClick r:id="rId5"/>
              </a:rPr>
              <a:t>Physical Review Physics Education Research</a:t>
            </a:r>
            <a:r>
              <a:rPr lang="en-US" dirty="0">
                <a:hlinkClick r:id="rId5"/>
              </a:rPr>
              <a:t> 14.2 (2018): 020129.</a:t>
            </a:r>
            <a:endParaRPr lang="en-US" dirty="0"/>
          </a:p>
          <a:p>
            <a:r>
              <a:rPr lang="en-US" dirty="0">
                <a:hlinkClick r:id="rId6"/>
              </a:rPr>
              <a:t>Leary, Ashleigh, Irving, Paul W., and Caballero, Marcos D. The difficulties associated with integrating computation into undergraduate physics. </a:t>
            </a:r>
            <a:r>
              <a:rPr lang="en-US" i="1" dirty="0">
                <a:hlinkClick r:id="rId6"/>
              </a:rPr>
              <a:t>Proceedings of the Physics Education Research Conference</a:t>
            </a:r>
            <a:r>
              <a:rPr lang="en-US" dirty="0">
                <a:hlinkClick r:id="rId6"/>
              </a:rPr>
              <a:t> (2018).</a:t>
            </a:r>
            <a:endParaRPr lang="en-US" dirty="0"/>
          </a:p>
          <a:p>
            <a:endParaRPr lang="en-US" dirty="0"/>
          </a:p>
        </p:txBody>
      </p:sp>
      <p:pic>
        <p:nvPicPr>
          <p:cNvPr id="4" name="Picture 3" descr="Logo, company name&#10;&#10;Description automatically generated">
            <a:extLst>
              <a:ext uri="{FF2B5EF4-FFF2-40B4-BE49-F238E27FC236}">
                <a16:creationId xmlns:a16="http://schemas.microsoft.com/office/drawing/2014/main" id="{8754D9E6-A46D-2B5B-9009-25889CD45B0A}"/>
              </a:ext>
            </a:extLst>
          </p:cNvPr>
          <p:cNvPicPr>
            <a:picLocks noChangeAspect="1"/>
          </p:cNvPicPr>
          <p:nvPr/>
        </p:nvPicPr>
        <p:blipFill>
          <a:blip r:embed="rId7"/>
          <a:stretch>
            <a:fillRect/>
          </a:stretch>
        </p:blipFill>
        <p:spPr>
          <a:xfrm>
            <a:off x="10700952" y="-232204"/>
            <a:ext cx="1721708" cy="1721708"/>
          </a:xfrm>
          <a:prstGeom prst="rect">
            <a:avLst/>
          </a:prstGeom>
        </p:spPr>
      </p:pic>
      <p:pic>
        <p:nvPicPr>
          <p:cNvPr id="5" name="Picture 4" descr="Logo&#10;&#10;Description automatically generated with low confidence">
            <a:extLst>
              <a:ext uri="{FF2B5EF4-FFF2-40B4-BE49-F238E27FC236}">
                <a16:creationId xmlns:a16="http://schemas.microsoft.com/office/drawing/2014/main" id="{E6FA15A1-A66F-603F-B9E7-8FE92DFD4823}"/>
              </a:ext>
            </a:extLst>
          </p:cNvPr>
          <p:cNvPicPr>
            <a:picLocks noChangeAspect="1"/>
          </p:cNvPicPr>
          <p:nvPr/>
        </p:nvPicPr>
        <p:blipFill>
          <a:blip r:embed="rId8"/>
          <a:stretch>
            <a:fillRect/>
          </a:stretch>
        </p:blipFill>
        <p:spPr>
          <a:xfrm>
            <a:off x="2494006" y="228600"/>
            <a:ext cx="6388100" cy="2057400"/>
          </a:xfrm>
          <a:prstGeom prst="rect">
            <a:avLst/>
          </a:prstGeom>
        </p:spPr>
      </p:pic>
    </p:spTree>
    <p:extLst>
      <p:ext uri="{BB962C8B-B14F-4D97-AF65-F5344CB8AC3E}">
        <p14:creationId xmlns:p14="http://schemas.microsoft.com/office/powerpoint/2010/main" val="9388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3D78-31EF-8112-99A6-30709FED8678}"/>
              </a:ext>
            </a:extLst>
          </p:cNvPr>
          <p:cNvSpPr>
            <a:spLocks noGrp="1"/>
          </p:cNvSpPr>
          <p:nvPr>
            <p:ph type="title"/>
          </p:nvPr>
        </p:nvSpPr>
        <p:spPr/>
        <p:txBody>
          <a:bodyPr/>
          <a:lstStyle/>
          <a:p>
            <a:r>
              <a:rPr lang="en-US" dirty="0"/>
              <a:t>Computation in Physics - Definition</a:t>
            </a:r>
          </a:p>
        </p:txBody>
      </p:sp>
      <p:sp>
        <p:nvSpPr>
          <p:cNvPr id="3" name="Content Placeholder 2">
            <a:extLst>
              <a:ext uri="{FF2B5EF4-FFF2-40B4-BE49-F238E27FC236}">
                <a16:creationId xmlns:a16="http://schemas.microsoft.com/office/drawing/2014/main" id="{E8F9F227-3898-5260-5D1B-2BB05BF137A4}"/>
              </a:ext>
            </a:extLst>
          </p:cNvPr>
          <p:cNvSpPr>
            <a:spLocks noGrp="1"/>
          </p:cNvSpPr>
          <p:nvPr>
            <p:ph idx="1"/>
          </p:nvPr>
        </p:nvSpPr>
        <p:spPr/>
        <p:txBody>
          <a:bodyPr>
            <a:normAutofit/>
          </a:bodyPr>
          <a:lstStyle/>
          <a:p>
            <a:pPr marL="0" indent="0" algn="ctr">
              <a:buNone/>
            </a:pPr>
            <a:r>
              <a:rPr lang="en-US" sz="2400" dirty="0"/>
              <a:t>Having students work with simulations and/or algorithms, giving students pieces of code to complete on their own, and/or advising students on undergraduate research projects where they write code from scratch</a:t>
            </a:r>
            <a:r>
              <a:rPr lang="en-US" sz="2400" baseline="30000" dirty="0"/>
              <a:t>1</a:t>
            </a:r>
          </a:p>
        </p:txBody>
      </p:sp>
      <p:sp>
        <p:nvSpPr>
          <p:cNvPr id="4" name="TextBox 3">
            <a:extLst>
              <a:ext uri="{FF2B5EF4-FFF2-40B4-BE49-F238E27FC236}">
                <a16:creationId xmlns:a16="http://schemas.microsoft.com/office/drawing/2014/main" id="{6C41EE81-48CE-37CF-BAF5-7649D09BBE2B}"/>
              </a:ext>
            </a:extLst>
          </p:cNvPr>
          <p:cNvSpPr txBox="1"/>
          <p:nvPr/>
        </p:nvSpPr>
        <p:spPr>
          <a:xfrm>
            <a:off x="4236334" y="6342927"/>
            <a:ext cx="7955666" cy="461665"/>
          </a:xfrm>
          <a:prstGeom prst="rect">
            <a:avLst/>
          </a:prstGeom>
          <a:noFill/>
        </p:spPr>
        <p:txBody>
          <a:bodyPr wrap="square" rtlCol="0">
            <a:spAutoFit/>
          </a:bodyPr>
          <a:lstStyle/>
          <a:p>
            <a:r>
              <a:rPr lang="en-US" sz="1200" dirty="0"/>
              <a:t>1. </a:t>
            </a:r>
            <a:r>
              <a:rPr lang="en-US" sz="1200" dirty="0">
                <a:hlinkClick r:id="rId3"/>
              </a:rPr>
              <a:t>Caballero, Marcos D., and Laura </a:t>
            </a:r>
            <a:r>
              <a:rPr lang="en-US" sz="1200" dirty="0" err="1">
                <a:hlinkClick r:id="rId3"/>
              </a:rPr>
              <a:t>Merner</a:t>
            </a:r>
            <a:r>
              <a:rPr lang="en-US" sz="1200" dirty="0">
                <a:hlinkClick r:id="rId3"/>
              </a:rPr>
              <a:t>. "Prevalence and nature of computational instruction in undergraduate physics programs across the United States." </a:t>
            </a:r>
            <a:r>
              <a:rPr lang="en-US" sz="1200" i="1" dirty="0">
                <a:hlinkClick r:id="rId3"/>
              </a:rPr>
              <a:t>Physical Review Physics Education Research</a:t>
            </a:r>
            <a:r>
              <a:rPr lang="en-US" sz="1200" dirty="0">
                <a:hlinkClick r:id="rId3"/>
              </a:rPr>
              <a:t> 14.2 (2018): 020129. </a:t>
            </a:r>
            <a:endParaRPr lang="en-US" sz="1200" dirty="0"/>
          </a:p>
        </p:txBody>
      </p:sp>
      <p:pic>
        <p:nvPicPr>
          <p:cNvPr id="5" name="Picture 4" descr="Logo, company name&#10;&#10;Description automatically generated">
            <a:extLst>
              <a:ext uri="{FF2B5EF4-FFF2-40B4-BE49-F238E27FC236}">
                <a16:creationId xmlns:a16="http://schemas.microsoft.com/office/drawing/2014/main" id="{E82DA6A9-13A1-8F87-08F5-F84B37CDCB52}"/>
              </a:ext>
            </a:extLst>
          </p:cNvPr>
          <p:cNvPicPr>
            <a:picLocks noChangeAspect="1"/>
          </p:cNvPicPr>
          <p:nvPr/>
        </p:nvPicPr>
        <p:blipFill>
          <a:blip r:embed="rId4"/>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3546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lstStyle/>
          <a:p>
            <a:r>
              <a:rPr lang="en-US" dirty="0"/>
              <a:t>A Brief History</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371600" y="1489503"/>
            <a:ext cx="9601200" cy="5096491"/>
          </a:xfrm>
        </p:spPr>
        <p:txBody>
          <a:bodyPr>
            <a:normAutofit fontScale="62500" lnSpcReduction="20000"/>
          </a:bodyPr>
          <a:lstStyle/>
          <a:p>
            <a:r>
              <a:rPr lang="en-US" sz="2800" dirty="0"/>
              <a:t>2006 – </a:t>
            </a:r>
            <a:r>
              <a:rPr lang="en-US" sz="2800" dirty="0" err="1">
                <a:hlinkClick r:id="rId3"/>
              </a:rPr>
              <a:t>Shodor</a:t>
            </a:r>
            <a:r>
              <a:rPr lang="en-US" sz="2800" dirty="0">
                <a:hlinkClick r:id="rId3"/>
              </a:rPr>
              <a:t> Visioning Workshop </a:t>
            </a:r>
            <a:r>
              <a:rPr lang="en-US" sz="2800" dirty="0"/>
              <a:t>– PICUP is born</a:t>
            </a:r>
          </a:p>
          <a:p>
            <a:r>
              <a:rPr lang="en-US" sz="2800" dirty="0"/>
              <a:t>2006 - Special issue on computation in physics in Computing in Science and Engineering </a:t>
            </a:r>
          </a:p>
          <a:p>
            <a:pPr marL="841248" lvl="2">
              <a:spcBef>
                <a:spcPts val="1000"/>
              </a:spcBef>
            </a:pPr>
            <a:r>
              <a:rPr lang="en-US" sz="2600" dirty="0"/>
              <a:t>Fuller –</a:t>
            </a:r>
            <a:r>
              <a:rPr lang="en-US" sz="2700" dirty="0"/>
              <a:t> “Numerical Computations in US Undergraduate Physics Courses”</a:t>
            </a:r>
            <a:r>
              <a:rPr lang="en-US" sz="2700" baseline="30000" dirty="0"/>
              <a:t>1</a:t>
            </a:r>
          </a:p>
          <a:p>
            <a:r>
              <a:rPr lang="en-US" sz="2800" dirty="0"/>
              <a:t>2008 </a:t>
            </a:r>
            <a:r>
              <a:rPr lang="en-US" sz="2900" dirty="0"/>
              <a:t>– “Integrating computation into the undergraduate curriculum: A vision and guidelines for future developments”</a:t>
            </a:r>
            <a:r>
              <a:rPr lang="en-US" sz="2900" baseline="30000" dirty="0"/>
              <a:t>2</a:t>
            </a:r>
          </a:p>
          <a:p>
            <a:pPr lvl="1"/>
            <a:r>
              <a:rPr lang="en-US" sz="2800" dirty="0"/>
              <a:t>AJP article by </a:t>
            </a:r>
            <a:r>
              <a:rPr lang="en-US" sz="2800" dirty="0" err="1"/>
              <a:t>Chonacky</a:t>
            </a:r>
            <a:r>
              <a:rPr lang="en-US" sz="2800" dirty="0"/>
              <a:t> and Winch</a:t>
            </a:r>
          </a:p>
          <a:p>
            <a:r>
              <a:rPr lang="en-US" sz="2800" dirty="0"/>
              <a:t>2011-2013 – Development workshops</a:t>
            </a:r>
          </a:p>
          <a:p>
            <a:r>
              <a:rPr lang="en-US" sz="2800" dirty="0"/>
              <a:t>2013 – Present Workshops at various conferences</a:t>
            </a:r>
          </a:p>
          <a:p>
            <a:r>
              <a:rPr lang="en-US" sz="2800" dirty="0"/>
              <a:t>2015 – Two NSF proposals for PICUP funded</a:t>
            </a:r>
          </a:p>
          <a:p>
            <a:pPr lvl="1"/>
            <a:r>
              <a:rPr lang="en-US" sz="2700" dirty="0"/>
              <a:t>M.D. Caballero, K. </a:t>
            </a:r>
            <a:r>
              <a:rPr lang="en-US" sz="2700" dirty="0" err="1"/>
              <a:t>Roos</a:t>
            </a:r>
            <a:r>
              <a:rPr lang="en-US" sz="2700" dirty="0"/>
              <a:t>, L. Engelhardt, M. Lopez, R. </a:t>
            </a:r>
            <a:r>
              <a:rPr lang="en-US" sz="2700" dirty="0" err="1"/>
              <a:t>Hilborn</a:t>
            </a:r>
            <a:r>
              <a:rPr lang="en-US" sz="2700" dirty="0"/>
              <a:t>,</a:t>
            </a:r>
            <a:r>
              <a:rPr lang="en-US" sz="2800" dirty="0">
                <a:latin typeface="Arial" panose="020B0604020202020204" pitchFamily="34" charset="0"/>
              </a:rPr>
              <a:t> </a:t>
            </a:r>
            <a:r>
              <a:rPr lang="en-US" sz="2700" dirty="0"/>
              <a:t>N. </a:t>
            </a:r>
            <a:r>
              <a:rPr lang="en-US" sz="2700" dirty="0" err="1"/>
              <a:t>Chonacky</a:t>
            </a:r>
            <a:endParaRPr lang="en-US" sz="2700" dirty="0"/>
          </a:p>
          <a:p>
            <a:r>
              <a:rPr lang="en-US" sz="2800" dirty="0"/>
              <a:t>2016 - First Faculty Development Workshop</a:t>
            </a:r>
          </a:p>
          <a:p>
            <a:pPr lvl="1"/>
            <a:r>
              <a:rPr lang="en-US" sz="2800" dirty="0">
                <a:hlinkClick r:id="rId4"/>
              </a:rPr>
              <a:t>gopicup.org</a:t>
            </a:r>
            <a:endParaRPr lang="en-US" sz="2800" dirty="0"/>
          </a:p>
          <a:p>
            <a:r>
              <a:rPr lang="en-US" sz="2800" dirty="0"/>
              <a:t>2018 – “On the Prevalence and Nature of Computational Instruction in Undergraduate Physics Programs across the United States”</a:t>
            </a:r>
            <a:r>
              <a:rPr lang="en-US" sz="2800" baseline="30000" dirty="0"/>
              <a:t>3</a:t>
            </a:r>
          </a:p>
          <a:p>
            <a:r>
              <a:rPr lang="en-US" sz="2800" dirty="0"/>
              <a:t>2020 First virtual workshop</a:t>
            </a:r>
            <a:endParaRPr lang="en-US" sz="2800" baseline="300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5"/>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234496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Numerical Computations in US Undergraduate Physics Courses</a:t>
            </a:r>
            <a:r>
              <a:rPr lang="en-US" sz="3600" baseline="30000" dirty="0"/>
              <a:t>1</a:t>
            </a:r>
            <a:endParaRPr lang="en-US" sz="3600" b="1"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p:txBody>
          <a:bodyPr>
            <a:normAutofit/>
          </a:bodyPr>
          <a:lstStyle/>
          <a:p>
            <a:r>
              <a:rPr lang="en-US" sz="2800" dirty="0"/>
              <a:t>Survey for faculty on importance and use of computation (N=187)</a:t>
            </a:r>
          </a:p>
          <a:p>
            <a:r>
              <a:rPr lang="en-US" sz="2800" dirty="0"/>
              <a:t>Large fraction thought computation important</a:t>
            </a:r>
          </a:p>
          <a:p>
            <a:r>
              <a:rPr lang="en-US" sz="2800" dirty="0"/>
              <a:t>&lt;20% included computation in grades</a:t>
            </a:r>
          </a:p>
          <a:p>
            <a:endParaRPr lang="en-US" sz="2800" dirty="0"/>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10" name="TextBox 9">
            <a:extLst>
              <a:ext uri="{FF2B5EF4-FFF2-40B4-BE49-F238E27FC236}">
                <a16:creationId xmlns:a16="http://schemas.microsoft.com/office/drawing/2014/main" id="{73E84653-5C5A-B281-656C-CA0A4FF6FFDD}"/>
              </a:ext>
            </a:extLst>
          </p:cNvPr>
          <p:cNvSpPr txBox="1"/>
          <p:nvPr/>
        </p:nvSpPr>
        <p:spPr>
          <a:xfrm>
            <a:off x="2511706" y="6395465"/>
            <a:ext cx="5474825" cy="738664"/>
          </a:xfrm>
          <a:prstGeom prst="rect">
            <a:avLst/>
          </a:prstGeom>
          <a:noFill/>
        </p:spPr>
        <p:txBody>
          <a:bodyPr wrap="square" rtlCol="0">
            <a:spAutoFit/>
          </a:bodyPr>
          <a:lstStyle/>
          <a:p>
            <a:r>
              <a:rPr lang="en-US" sz="1200" dirty="0"/>
              <a:t>1) </a:t>
            </a:r>
            <a:r>
              <a:rPr lang="en-US" sz="1200" dirty="0">
                <a:hlinkClick r:id="rId4"/>
              </a:rPr>
              <a:t>Fuller, Robert G. "Numerical computations in US undergraduate physics courses." </a:t>
            </a:r>
            <a:r>
              <a:rPr lang="en-US" sz="1200" i="1" dirty="0">
                <a:hlinkClick r:id="rId4"/>
              </a:rPr>
              <a:t>Computing in science &amp; engineering</a:t>
            </a:r>
            <a:r>
              <a:rPr lang="en-US" sz="1200" dirty="0">
                <a:hlinkClick r:id="rId4"/>
              </a:rPr>
              <a:t> 8.5 (2006): 16-21.</a:t>
            </a:r>
            <a:endParaRPr lang="en-US" sz="1200" dirty="0"/>
          </a:p>
          <a:p>
            <a:endParaRPr lang="en-US" dirty="0"/>
          </a:p>
        </p:txBody>
      </p:sp>
    </p:spTree>
    <p:extLst>
      <p:ext uri="{BB962C8B-B14F-4D97-AF65-F5344CB8AC3E}">
        <p14:creationId xmlns:p14="http://schemas.microsoft.com/office/powerpoint/2010/main" val="53534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On the Prevalence and Nature of Computational Instruction in Undergraduate Physics Programs across the United States</a:t>
            </a:r>
            <a:r>
              <a:rPr lang="en-US" sz="3600" baseline="30000" dirty="0"/>
              <a:t>1</a:t>
            </a:r>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371600" y="2304477"/>
            <a:ext cx="9601200" cy="3581400"/>
          </a:xfrm>
        </p:spPr>
        <p:txBody>
          <a:bodyPr>
            <a:normAutofit/>
          </a:bodyPr>
          <a:lstStyle/>
          <a:p>
            <a:r>
              <a:rPr lang="en-US" sz="2800" dirty="0"/>
              <a:t>Response: 357 departments and 1246 faculty</a:t>
            </a:r>
          </a:p>
          <a:p>
            <a:r>
              <a:rPr lang="en-US" sz="2800" dirty="0"/>
              <a:t>&gt;50% of departments have 1 faculty teaching computation in intro and upper level courses</a:t>
            </a:r>
          </a:p>
          <a:p>
            <a:r>
              <a:rPr lang="en-US" sz="2800" dirty="0"/>
              <a:t>&gt;25% of departments have ½ of faculty teaching computation in intro and upper level courses</a:t>
            </a:r>
          </a:p>
          <a:p>
            <a:endParaRPr lang="en-US" sz="2800" dirty="0"/>
          </a:p>
          <a:p>
            <a:pPr marL="0" indent="0">
              <a:buNone/>
            </a:pPr>
            <a:r>
              <a:rPr lang="en-US" dirty="0"/>
              <a:t>Related paper on barriers</a:t>
            </a:r>
            <a:r>
              <a:rPr lang="en-US" baseline="30000" dirty="0"/>
              <a:t>2</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
        <p:nvSpPr>
          <p:cNvPr id="10" name="TextBox 9">
            <a:extLst>
              <a:ext uri="{FF2B5EF4-FFF2-40B4-BE49-F238E27FC236}">
                <a16:creationId xmlns:a16="http://schemas.microsoft.com/office/drawing/2014/main" id="{9F179198-5DA0-56C9-3ABF-CBC3E29FC2C9}"/>
              </a:ext>
            </a:extLst>
          </p:cNvPr>
          <p:cNvSpPr txBox="1"/>
          <p:nvPr/>
        </p:nvSpPr>
        <p:spPr>
          <a:xfrm>
            <a:off x="657044" y="6054410"/>
            <a:ext cx="7955666" cy="830997"/>
          </a:xfrm>
          <a:prstGeom prst="rect">
            <a:avLst/>
          </a:prstGeom>
          <a:noFill/>
        </p:spPr>
        <p:txBody>
          <a:bodyPr wrap="square" rtlCol="0">
            <a:spAutoFit/>
          </a:bodyPr>
          <a:lstStyle/>
          <a:p>
            <a:pPr marL="228600" indent="-228600">
              <a:buAutoNum type="arabicPeriod"/>
            </a:pPr>
            <a:r>
              <a:rPr lang="en-US" sz="1200" dirty="0">
                <a:hlinkClick r:id="rId4"/>
              </a:rPr>
              <a:t>Caballero, Marcos D., and Laura </a:t>
            </a:r>
            <a:r>
              <a:rPr lang="en-US" sz="1200" dirty="0" err="1">
                <a:hlinkClick r:id="rId4"/>
              </a:rPr>
              <a:t>Merner</a:t>
            </a:r>
            <a:r>
              <a:rPr lang="en-US" sz="1200" dirty="0">
                <a:hlinkClick r:id="rId4"/>
              </a:rPr>
              <a:t>. "Prevalence and nature of computational instruction in undergraduate physics programs across the United States." </a:t>
            </a:r>
            <a:r>
              <a:rPr lang="en-US" sz="1200" i="1" dirty="0">
                <a:hlinkClick r:id="rId4"/>
              </a:rPr>
              <a:t>Physical Review Physics Education Research</a:t>
            </a:r>
            <a:r>
              <a:rPr lang="en-US" sz="1200" dirty="0">
                <a:hlinkClick r:id="rId4"/>
              </a:rPr>
              <a:t> 14.2 (2018): 020129.</a:t>
            </a:r>
            <a:endParaRPr lang="en-US" sz="1200" dirty="0"/>
          </a:p>
          <a:p>
            <a:pPr marL="228600" indent="-228600">
              <a:buAutoNum type="arabicPeriod"/>
            </a:pPr>
            <a:r>
              <a:rPr lang="en-US" sz="1200" dirty="0">
                <a:hlinkClick r:id="rId5"/>
              </a:rPr>
              <a:t>Leary, Ashleigh, Irving, Paul W., and Caballero, Marcos D. The difficulties associated with integrating computation into undergraduate physics. </a:t>
            </a:r>
            <a:r>
              <a:rPr lang="en-US" sz="1200" i="1" dirty="0">
                <a:hlinkClick r:id="rId5"/>
              </a:rPr>
              <a:t>Proceedings of the Physics Education Research Conference</a:t>
            </a:r>
            <a:r>
              <a:rPr lang="en-US" sz="1200" dirty="0">
                <a:hlinkClick r:id="rId5"/>
              </a:rPr>
              <a:t> (2018). </a:t>
            </a:r>
            <a:endParaRPr lang="en-US" sz="1200" dirty="0"/>
          </a:p>
        </p:txBody>
      </p:sp>
    </p:spTree>
    <p:extLst>
      <p:ext uri="{BB962C8B-B14F-4D97-AF65-F5344CB8AC3E}">
        <p14:creationId xmlns:p14="http://schemas.microsoft.com/office/powerpoint/2010/main" val="348444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01200" cy="4431277"/>
          </a:xfrm>
        </p:spPr>
        <p:txBody>
          <a:bodyPr>
            <a:normAutofit fontScale="77500" lnSpcReduction="20000"/>
          </a:bodyPr>
          <a:lstStyle/>
          <a:p>
            <a:r>
              <a:rPr lang="en-US" sz="2400" dirty="0"/>
              <a:t>Website:</a:t>
            </a:r>
          </a:p>
          <a:p>
            <a:pPr lvl="1"/>
            <a:r>
              <a:rPr lang="en-US" sz="2400" dirty="0"/>
              <a:t>Exercise Sets</a:t>
            </a:r>
          </a:p>
          <a:p>
            <a:pPr lvl="1"/>
            <a:r>
              <a:rPr lang="en-US" sz="2400" dirty="0"/>
              <a:t>Faculty Commons</a:t>
            </a:r>
          </a:p>
          <a:p>
            <a:pPr lvl="1"/>
            <a:r>
              <a:rPr lang="en-US" sz="2400" dirty="0"/>
              <a:t>Resources Tab</a:t>
            </a:r>
          </a:p>
          <a:p>
            <a:pPr lvl="1"/>
            <a:r>
              <a:rPr lang="en-US" sz="2400" dirty="0"/>
              <a:t>Community and Events</a:t>
            </a:r>
          </a:p>
          <a:p>
            <a:r>
              <a:rPr lang="en-US" sz="2400" dirty="0"/>
              <a:t>Training:</a:t>
            </a:r>
          </a:p>
          <a:p>
            <a:pPr lvl="1"/>
            <a:r>
              <a:rPr lang="en-US" sz="2400" dirty="0"/>
              <a:t>FDW</a:t>
            </a:r>
          </a:p>
          <a:p>
            <a:pPr lvl="1"/>
            <a:r>
              <a:rPr lang="en-US" sz="2400" dirty="0"/>
              <a:t>Regional Workshops</a:t>
            </a:r>
          </a:p>
          <a:p>
            <a:pPr lvl="1"/>
            <a:r>
              <a:rPr lang="en-US" sz="2400" dirty="0"/>
              <a:t>Virtual Workshops</a:t>
            </a:r>
          </a:p>
          <a:p>
            <a:pPr lvl="1"/>
            <a:r>
              <a:rPr lang="en-US" sz="2400" dirty="0"/>
              <a:t>Site Visits</a:t>
            </a:r>
          </a:p>
          <a:p>
            <a:pPr lvl="1"/>
            <a:r>
              <a:rPr lang="en-US" sz="2400" dirty="0"/>
              <a:t>Webinars</a:t>
            </a:r>
          </a:p>
          <a:p>
            <a:r>
              <a:rPr lang="en-US" sz="2400" dirty="0"/>
              <a:t>Community</a:t>
            </a:r>
          </a:p>
          <a:p>
            <a:pPr lvl="1"/>
            <a:r>
              <a:rPr lang="en-US" sz="2400" dirty="0"/>
              <a:t>Webinars and Workshops</a:t>
            </a:r>
          </a:p>
          <a:p>
            <a:pPr lvl="1"/>
            <a:r>
              <a:rPr lang="en-US" sz="2400" dirty="0"/>
              <a:t>Slack Channel</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327399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51-1D71-23BE-E8D5-978E929B0B44}"/>
              </a:ext>
            </a:extLst>
          </p:cNvPr>
          <p:cNvSpPr>
            <a:spLocks noGrp="1"/>
          </p:cNvSpPr>
          <p:nvPr>
            <p:ph type="title"/>
          </p:nvPr>
        </p:nvSpPr>
        <p:spPr/>
        <p:txBody>
          <a:bodyPr>
            <a:noAutofit/>
          </a:bodyPr>
          <a:lstStyle/>
          <a:p>
            <a:r>
              <a:rPr lang="en-US" sz="3600" dirty="0"/>
              <a:t>PICUP</a:t>
            </a:r>
            <a:endParaRPr lang="en-US" sz="3600" baseline="30000" dirty="0"/>
          </a:p>
        </p:txBody>
      </p:sp>
      <p:sp>
        <p:nvSpPr>
          <p:cNvPr id="3" name="Content Placeholder 2">
            <a:extLst>
              <a:ext uri="{FF2B5EF4-FFF2-40B4-BE49-F238E27FC236}">
                <a16:creationId xmlns:a16="http://schemas.microsoft.com/office/drawing/2014/main" id="{A7228DAF-B72B-C22C-838F-E1DD307B1B17}"/>
              </a:ext>
            </a:extLst>
          </p:cNvPr>
          <p:cNvSpPr>
            <a:spLocks noGrp="1"/>
          </p:cNvSpPr>
          <p:nvPr>
            <p:ph idx="1"/>
          </p:nvPr>
        </p:nvSpPr>
        <p:spPr>
          <a:xfrm>
            <a:off x="1295400" y="1645431"/>
            <a:ext cx="9677400" cy="4526769"/>
          </a:xfrm>
        </p:spPr>
        <p:txBody>
          <a:bodyPr>
            <a:normAutofit/>
          </a:bodyPr>
          <a:lstStyle/>
          <a:p>
            <a:r>
              <a:rPr lang="en-US" sz="2800" dirty="0"/>
              <a:t>Website:</a:t>
            </a:r>
          </a:p>
          <a:p>
            <a:pPr lvl="1"/>
            <a:r>
              <a:rPr lang="en-US" sz="2800" dirty="0"/>
              <a:t>Exercise Sets</a:t>
            </a:r>
          </a:p>
          <a:p>
            <a:pPr lvl="2"/>
            <a:r>
              <a:rPr lang="en-US" sz="2400" dirty="0"/>
              <a:t>Peer-reviewed activities</a:t>
            </a:r>
          </a:p>
          <a:p>
            <a:pPr lvl="1"/>
            <a:r>
              <a:rPr lang="en-US" sz="2800" dirty="0"/>
              <a:t>Faculty Commons</a:t>
            </a:r>
          </a:p>
          <a:p>
            <a:pPr lvl="2"/>
            <a:r>
              <a:rPr lang="en-US" sz="2400" dirty="0"/>
              <a:t>All other curricular material</a:t>
            </a:r>
          </a:p>
          <a:p>
            <a:pPr lvl="1"/>
            <a:r>
              <a:rPr lang="en-US" sz="2800" dirty="0"/>
              <a:t>Resources Tab</a:t>
            </a:r>
          </a:p>
          <a:p>
            <a:pPr lvl="2"/>
            <a:r>
              <a:rPr lang="en-US" sz="2400" dirty="0"/>
              <a:t>Tips and best practices</a:t>
            </a:r>
          </a:p>
          <a:p>
            <a:pPr lvl="1"/>
            <a:r>
              <a:rPr lang="en-US" sz="2800" dirty="0"/>
              <a:t>Community and Events</a:t>
            </a:r>
          </a:p>
          <a:p>
            <a:pPr lvl="2"/>
            <a:r>
              <a:rPr lang="en-US" sz="2400" dirty="0"/>
              <a:t>Stay connected, get help</a:t>
            </a:r>
          </a:p>
        </p:txBody>
      </p:sp>
      <p:pic>
        <p:nvPicPr>
          <p:cNvPr id="7" name="Picture 6" descr="Logo, company name&#10;&#10;Description automatically generated">
            <a:extLst>
              <a:ext uri="{FF2B5EF4-FFF2-40B4-BE49-F238E27FC236}">
                <a16:creationId xmlns:a16="http://schemas.microsoft.com/office/drawing/2014/main" id="{D66FCB2B-D777-42F7-630C-6C7E180FE315}"/>
              </a:ext>
            </a:extLst>
          </p:cNvPr>
          <p:cNvPicPr>
            <a:picLocks noChangeAspect="1"/>
          </p:cNvPicPr>
          <p:nvPr/>
        </p:nvPicPr>
        <p:blipFill>
          <a:blip r:embed="rId3"/>
          <a:stretch>
            <a:fillRect/>
          </a:stretch>
        </p:blipFill>
        <p:spPr>
          <a:xfrm>
            <a:off x="10700952" y="-232204"/>
            <a:ext cx="1721708" cy="1721708"/>
          </a:xfrm>
          <a:prstGeom prst="rect">
            <a:avLst/>
          </a:prstGeom>
        </p:spPr>
      </p:pic>
    </p:spTree>
    <p:extLst>
      <p:ext uri="{BB962C8B-B14F-4D97-AF65-F5344CB8AC3E}">
        <p14:creationId xmlns:p14="http://schemas.microsoft.com/office/powerpoint/2010/main" val="117198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482AA-0979-78DB-3EB8-6C8DA259920B}"/>
              </a:ext>
            </a:extLst>
          </p:cNvPr>
          <p:cNvSpPr>
            <a:spLocks noGrp="1"/>
          </p:cNvSpPr>
          <p:nvPr>
            <p:ph type="title"/>
          </p:nvPr>
        </p:nvSpPr>
        <p:spPr>
          <a:xfrm>
            <a:off x="1021750" y="4278245"/>
            <a:ext cx="4913384" cy="1762969"/>
          </a:xfrm>
        </p:spPr>
        <p:txBody>
          <a:bodyPr>
            <a:normAutofit/>
          </a:bodyPr>
          <a:lstStyle/>
          <a:p>
            <a:r>
              <a:rPr lang="en-US" dirty="0"/>
              <a:t>Then and Now</a:t>
            </a:r>
          </a:p>
        </p:txBody>
      </p:sp>
      <p:pic>
        <p:nvPicPr>
          <p:cNvPr id="4" name="Picture 3">
            <a:extLst>
              <a:ext uri="{FF2B5EF4-FFF2-40B4-BE49-F238E27FC236}">
                <a16:creationId xmlns:a16="http://schemas.microsoft.com/office/drawing/2014/main" id="{722ECFC3-AC9F-B3FA-281A-DBC4E5596BC4}"/>
              </a:ext>
            </a:extLst>
          </p:cNvPr>
          <p:cNvPicPr>
            <a:picLocks noChangeAspect="1"/>
          </p:cNvPicPr>
          <p:nvPr/>
        </p:nvPicPr>
        <p:blipFill>
          <a:blip r:embed="rId3"/>
          <a:stretch>
            <a:fillRect/>
          </a:stretch>
        </p:blipFill>
        <p:spPr>
          <a:xfrm>
            <a:off x="434936" y="81910"/>
            <a:ext cx="5441293" cy="3359999"/>
          </a:xfrm>
          <a:prstGeom prst="rect">
            <a:avLst/>
          </a:prstGeom>
        </p:spPr>
      </p:pic>
      <p:pic>
        <p:nvPicPr>
          <p:cNvPr id="7" name="Picture 6">
            <a:extLst>
              <a:ext uri="{FF2B5EF4-FFF2-40B4-BE49-F238E27FC236}">
                <a16:creationId xmlns:a16="http://schemas.microsoft.com/office/drawing/2014/main" id="{C0B4FF2B-D9B0-7A33-27F6-DA6891308E87}"/>
              </a:ext>
            </a:extLst>
          </p:cNvPr>
          <p:cNvPicPr>
            <a:picLocks noChangeAspect="1"/>
          </p:cNvPicPr>
          <p:nvPr/>
        </p:nvPicPr>
        <p:blipFill>
          <a:blip r:embed="rId4"/>
          <a:stretch>
            <a:fillRect/>
          </a:stretch>
        </p:blipFill>
        <p:spPr>
          <a:xfrm>
            <a:off x="6094476" y="81910"/>
            <a:ext cx="5444611" cy="4723200"/>
          </a:xfrm>
          <a:prstGeom prst="rect">
            <a:avLst/>
          </a:prstGeom>
        </p:spPr>
      </p:pic>
      <p:sp>
        <p:nvSpPr>
          <p:cNvPr id="22" name="Freeform: Shape 21">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4" name="Freeform: Shape 23">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3" name="TextBox 2">
            <a:extLst>
              <a:ext uri="{FF2B5EF4-FFF2-40B4-BE49-F238E27FC236}">
                <a16:creationId xmlns:a16="http://schemas.microsoft.com/office/drawing/2014/main" id="{4B83C620-6352-7FFF-9694-93F754EE0C13}"/>
              </a:ext>
            </a:extLst>
          </p:cNvPr>
          <p:cNvSpPr txBox="1"/>
          <p:nvPr/>
        </p:nvSpPr>
        <p:spPr>
          <a:xfrm>
            <a:off x="0" y="6462483"/>
            <a:ext cx="4307526" cy="369332"/>
          </a:xfrm>
          <a:prstGeom prst="rect">
            <a:avLst/>
          </a:prstGeom>
          <a:noFill/>
        </p:spPr>
        <p:txBody>
          <a:bodyPr wrap="none" rtlCol="0">
            <a:spAutoFit/>
          </a:bodyPr>
          <a:lstStyle/>
          <a:p>
            <a:r>
              <a:rPr lang="en-US" dirty="0"/>
              <a:t>Old site: </a:t>
            </a:r>
            <a:r>
              <a:rPr lang="en-US" dirty="0">
                <a:hlinkClick r:id="rId5"/>
              </a:rPr>
              <a:t>https://</a:t>
            </a:r>
            <a:r>
              <a:rPr lang="en-US" dirty="0" err="1">
                <a:hlinkClick r:id="rId5"/>
              </a:rPr>
              <a:t>picupsite.wordpress.com</a:t>
            </a:r>
            <a:r>
              <a:rPr lang="en-US" dirty="0">
                <a:hlinkClick r:id="rId5"/>
              </a:rPr>
              <a:t>/</a:t>
            </a:r>
            <a:endParaRPr lang="en-US" dirty="0"/>
          </a:p>
        </p:txBody>
      </p:sp>
    </p:spTree>
    <p:extLst>
      <p:ext uri="{BB962C8B-B14F-4D97-AF65-F5344CB8AC3E}">
        <p14:creationId xmlns:p14="http://schemas.microsoft.com/office/powerpoint/2010/main" val="3800254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{A26351C4-6428-E448-8F70-234901AC82E7}tf10001072</Template>
  <TotalTime>1419</TotalTime>
  <Words>2306</Words>
  <Application>Microsoft Macintosh PowerPoint</Application>
  <PresentationFormat>Widescreen</PresentationFormat>
  <Paragraphs>337</Paragraphs>
  <Slides>26</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Franklin Gothic Book</vt:lpstr>
      <vt:lpstr>Crop</vt:lpstr>
      <vt:lpstr>Exercise Sets, Faculty Commons, and Resources of the PICUP Website</vt:lpstr>
      <vt:lpstr>Mission of PICUP</vt:lpstr>
      <vt:lpstr>Computation in Physics - Definition</vt:lpstr>
      <vt:lpstr>A Brief History</vt:lpstr>
      <vt:lpstr>Numerical Computations in US Undergraduate Physics Courses1</vt:lpstr>
      <vt:lpstr>On the Prevalence and Nature of Computational Instruction in Undergraduate Physics Programs across the United States1</vt:lpstr>
      <vt:lpstr>PICUP</vt:lpstr>
      <vt:lpstr>PICUP</vt:lpstr>
      <vt:lpstr>Then and Now</vt:lpstr>
      <vt:lpstr>Exercise Sets (ES)</vt:lpstr>
      <vt:lpstr>Peer Review</vt:lpstr>
      <vt:lpstr>Why are ES special?</vt:lpstr>
      <vt:lpstr>Multiple authors, non-faculty authors</vt:lpstr>
      <vt:lpstr>Experiments</vt:lpstr>
      <vt:lpstr>3D Printing</vt:lpstr>
      <vt:lpstr>Errata Tab</vt:lpstr>
      <vt:lpstr>Digital Object Identifier (DOI)</vt:lpstr>
      <vt:lpstr>Resources Tab</vt:lpstr>
      <vt:lpstr>Community Tab</vt:lpstr>
      <vt:lpstr>Site-Wide Searching</vt:lpstr>
      <vt:lpstr>Workshop!</vt:lpstr>
      <vt:lpstr>What can you do?</vt:lpstr>
      <vt:lpstr>ES Needs1</vt:lpstr>
      <vt:lpstr>A Short History of Computation</vt:lpstr>
      <vt:lpstr>Thank You </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Sets, Faculty Commons, and Resources of the PICUP Website</dc:title>
  <dc:creator>Zimmerman, Todd</dc:creator>
  <cp:lastModifiedBy>Zimmerman, Todd</cp:lastModifiedBy>
  <cp:revision>10</cp:revision>
  <dcterms:created xsi:type="dcterms:W3CDTF">2022-07-08T14:03:03Z</dcterms:created>
  <dcterms:modified xsi:type="dcterms:W3CDTF">2022-07-12T11:41:06Z</dcterms:modified>
</cp:coreProperties>
</file>